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487" r:id="rId3"/>
    <p:sldId id="491" r:id="rId4"/>
    <p:sldId id="488" r:id="rId5"/>
    <p:sldId id="492" r:id="rId6"/>
    <p:sldId id="493" r:id="rId7"/>
    <p:sldId id="489" r:id="rId8"/>
    <p:sldId id="490" r:id="rId9"/>
    <p:sldId id="495" r:id="rId10"/>
    <p:sldId id="496" r:id="rId11"/>
    <p:sldId id="503" r:id="rId12"/>
    <p:sldId id="512" r:id="rId13"/>
    <p:sldId id="504" r:id="rId14"/>
    <p:sldId id="501" r:id="rId15"/>
    <p:sldId id="502" r:id="rId16"/>
    <p:sldId id="494" r:id="rId17"/>
    <p:sldId id="499" r:id="rId18"/>
    <p:sldId id="497" r:id="rId19"/>
    <p:sldId id="498" r:id="rId20"/>
    <p:sldId id="500" r:id="rId21"/>
    <p:sldId id="507" r:id="rId22"/>
    <p:sldId id="509" r:id="rId23"/>
    <p:sldId id="51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51"/>
    <p:restoredTop sz="94589"/>
  </p:normalViewPr>
  <p:slideViewPr>
    <p:cSldViewPr snapToGrid="0">
      <p:cViewPr varScale="1">
        <p:scale>
          <a:sx n="120" d="100"/>
          <a:sy n="120" d="100"/>
        </p:scale>
        <p:origin x="8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C3DC9-FAA9-F588-676D-9F938B802A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8200D6-9B29-5EE3-150C-BF3B160C69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AC23B5-65B1-3B0E-6F18-B4D1D31645C7}"/>
              </a:ext>
            </a:extLst>
          </p:cNvPr>
          <p:cNvSpPr>
            <a:spLocks noGrp="1"/>
          </p:cNvSpPr>
          <p:nvPr>
            <p:ph type="dt" sz="half" idx="10"/>
          </p:nvPr>
        </p:nvSpPr>
        <p:spPr/>
        <p:txBody>
          <a:bodyPr/>
          <a:lstStyle/>
          <a:p>
            <a:fld id="{2C3350AC-5907-2C4E-BCB4-BA7F9B1CCF38}" type="datetimeFigureOut">
              <a:rPr lang="en-US" smtClean="0"/>
              <a:t>8/26/25</a:t>
            </a:fld>
            <a:endParaRPr lang="en-US"/>
          </a:p>
        </p:txBody>
      </p:sp>
      <p:sp>
        <p:nvSpPr>
          <p:cNvPr id="5" name="Footer Placeholder 4">
            <a:extLst>
              <a:ext uri="{FF2B5EF4-FFF2-40B4-BE49-F238E27FC236}">
                <a16:creationId xmlns:a16="http://schemas.microsoft.com/office/drawing/2014/main" id="{27689E6E-9E6A-9B89-AB5D-61BDFA4FDE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633A1A-971E-95B5-AB53-94AE0A5AD34D}"/>
              </a:ext>
            </a:extLst>
          </p:cNvPr>
          <p:cNvSpPr>
            <a:spLocks noGrp="1"/>
          </p:cNvSpPr>
          <p:nvPr>
            <p:ph type="sldNum" sz="quarter" idx="12"/>
          </p:nvPr>
        </p:nvSpPr>
        <p:spPr/>
        <p:txBody>
          <a:bodyPr/>
          <a:lstStyle/>
          <a:p>
            <a:fld id="{F4EA6620-88E3-BD44-934A-FCD95F8C5D70}" type="slidenum">
              <a:rPr lang="en-US" smtClean="0"/>
              <a:t>‹#›</a:t>
            </a:fld>
            <a:endParaRPr lang="en-US"/>
          </a:p>
        </p:txBody>
      </p:sp>
    </p:spTree>
    <p:extLst>
      <p:ext uri="{BB962C8B-B14F-4D97-AF65-F5344CB8AC3E}">
        <p14:creationId xmlns:p14="http://schemas.microsoft.com/office/powerpoint/2010/main" val="1462133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A6868-9D9F-170B-A308-8B37EAE9A7C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5E854C-F73A-4DFD-82D9-AF0E124B3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6607E5-84C8-46F3-6BB1-708060CC488F}"/>
              </a:ext>
            </a:extLst>
          </p:cNvPr>
          <p:cNvSpPr>
            <a:spLocks noGrp="1"/>
          </p:cNvSpPr>
          <p:nvPr>
            <p:ph type="dt" sz="half" idx="10"/>
          </p:nvPr>
        </p:nvSpPr>
        <p:spPr/>
        <p:txBody>
          <a:bodyPr/>
          <a:lstStyle/>
          <a:p>
            <a:fld id="{2C3350AC-5907-2C4E-BCB4-BA7F9B1CCF38}" type="datetimeFigureOut">
              <a:rPr lang="en-US" smtClean="0"/>
              <a:t>8/26/25</a:t>
            </a:fld>
            <a:endParaRPr lang="en-US"/>
          </a:p>
        </p:txBody>
      </p:sp>
      <p:sp>
        <p:nvSpPr>
          <p:cNvPr id="5" name="Footer Placeholder 4">
            <a:extLst>
              <a:ext uri="{FF2B5EF4-FFF2-40B4-BE49-F238E27FC236}">
                <a16:creationId xmlns:a16="http://schemas.microsoft.com/office/drawing/2014/main" id="{2A10DE7E-7557-52A3-1F87-96174246A0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4F9498-1417-3C65-4EFF-2B83AB83E6BA}"/>
              </a:ext>
            </a:extLst>
          </p:cNvPr>
          <p:cNvSpPr>
            <a:spLocks noGrp="1"/>
          </p:cNvSpPr>
          <p:nvPr>
            <p:ph type="sldNum" sz="quarter" idx="12"/>
          </p:nvPr>
        </p:nvSpPr>
        <p:spPr/>
        <p:txBody>
          <a:bodyPr/>
          <a:lstStyle/>
          <a:p>
            <a:fld id="{F4EA6620-88E3-BD44-934A-FCD95F8C5D70}" type="slidenum">
              <a:rPr lang="en-US" smtClean="0"/>
              <a:t>‹#›</a:t>
            </a:fld>
            <a:endParaRPr lang="en-US"/>
          </a:p>
        </p:txBody>
      </p:sp>
    </p:spTree>
    <p:extLst>
      <p:ext uri="{BB962C8B-B14F-4D97-AF65-F5344CB8AC3E}">
        <p14:creationId xmlns:p14="http://schemas.microsoft.com/office/powerpoint/2010/main" val="644410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86A75C-7A08-C199-CD43-6814AECAF39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D657A6E-FC39-2B35-B855-69C7B39FBBA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A4EDC1-DD26-0F91-CC54-5522144DE966}"/>
              </a:ext>
            </a:extLst>
          </p:cNvPr>
          <p:cNvSpPr>
            <a:spLocks noGrp="1"/>
          </p:cNvSpPr>
          <p:nvPr>
            <p:ph type="dt" sz="half" idx="10"/>
          </p:nvPr>
        </p:nvSpPr>
        <p:spPr/>
        <p:txBody>
          <a:bodyPr/>
          <a:lstStyle/>
          <a:p>
            <a:fld id="{2C3350AC-5907-2C4E-BCB4-BA7F9B1CCF38}" type="datetimeFigureOut">
              <a:rPr lang="en-US" smtClean="0"/>
              <a:t>8/26/25</a:t>
            </a:fld>
            <a:endParaRPr lang="en-US"/>
          </a:p>
        </p:txBody>
      </p:sp>
      <p:sp>
        <p:nvSpPr>
          <p:cNvPr id="5" name="Footer Placeholder 4">
            <a:extLst>
              <a:ext uri="{FF2B5EF4-FFF2-40B4-BE49-F238E27FC236}">
                <a16:creationId xmlns:a16="http://schemas.microsoft.com/office/drawing/2014/main" id="{354363C4-A514-5811-2C04-D82BE85108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F16882-775D-8CBA-FE41-870E97BF64AC}"/>
              </a:ext>
            </a:extLst>
          </p:cNvPr>
          <p:cNvSpPr>
            <a:spLocks noGrp="1"/>
          </p:cNvSpPr>
          <p:nvPr>
            <p:ph type="sldNum" sz="quarter" idx="12"/>
          </p:nvPr>
        </p:nvSpPr>
        <p:spPr/>
        <p:txBody>
          <a:bodyPr/>
          <a:lstStyle/>
          <a:p>
            <a:fld id="{F4EA6620-88E3-BD44-934A-FCD95F8C5D70}" type="slidenum">
              <a:rPr lang="en-US" smtClean="0"/>
              <a:t>‹#›</a:t>
            </a:fld>
            <a:endParaRPr lang="en-US"/>
          </a:p>
        </p:txBody>
      </p:sp>
    </p:spTree>
    <p:extLst>
      <p:ext uri="{BB962C8B-B14F-4D97-AF65-F5344CB8AC3E}">
        <p14:creationId xmlns:p14="http://schemas.microsoft.com/office/powerpoint/2010/main" val="1368832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360CE-4E43-0CA7-13EF-F316C6C245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FBB577-9DF0-2DD0-6796-9448E19A84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2FA366-100C-AFA7-7DC9-9ED3058DBEFF}"/>
              </a:ext>
            </a:extLst>
          </p:cNvPr>
          <p:cNvSpPr>
            <a:spLocks noGrp="1"/>
          </p:cNvSpPr>
          <p:nvPr>
            <p:ph type="dt" sz="half" idx="10"/>
          </p:nvPr>
        </p:nvSpPr>
        <p:spPr/>
        <p:txBody>
          <a:bodyPr/>
          <a:lstStyle/>
          <a:p>
            <a:fld id="{2C3350AC-5907-2C4E-BCB4-BA7F9B1CCF38}" type="datetimeFigureOut">
              <a:rPr lang="en-US" smtClean="0"/>
              <a:t>8/26/25</a:t>
            </a:fld>
            <a:endParaRPr lang="en-US"/>
          </a:p>
        </p:txBody>
      </p:sp>
      <p:sp>
        <p:nvSpPr>
          <p:cNvPr id="5" name="Footer Placeholder 4">
            <a:extLst>
              <a:ext uri="{FF2B5EF4-FFF2-40B4-BE49-F238E27FC236}">
                <a16:creationId xmlns:a16="http://schemas.microsoft.com/office/drawing/2014/main" id="{A6D90A42-70F7-825A-F439-5DDD5FB53A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5C894F-8A55-B8AF-889E-DFADCF62A4BD}"/>
              </a:ext>
            </a:extLst>
          </p:cNvPr>
          <p:cNvSpPr>
            <a:spLocks noGrp="1"/>
          </p:cNvSpPr>
          <p:nvPr>
            <p:ph type="sldNum" sz="quarter" idx="12"/>
          </p:nvPr>
        </p:nvSpPr>
        <p:spPr/>
        <p:txBody>
          <a:bodyPr/>
          <a:lstStyle/>
          <a:p>
            <a:fld id="{F4EA6620-88E3-BD44-934A-FCD95F8C5D70}" type="slidenum">
              <a:rPr lang="en-US" smtClean="0"/>
              <a:t>‹#›</a:t>
            </a:fld>
            <a:endParaRPr lang="en-US"/>
          </a:p>
        </p:txBody>
      </p:sp>
    </p:spTree>
    <p:extLst>
      <p:ext uri="{BB962C8B-B14F-4D97-AF65-F5344CB8AC3E}">
        <p14:creationId xmlns:p14="http://schemas.microsoft.com/office/powerpoint/2010/main" val="3872037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73179-4ECC-82AC-B58E-5DDCEE7D70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E239F06-4380-86DB-A092-AC87C4938D2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5D2432D-FCFB-745A-207A-387017EC38E8}"/>
              </a:ext>
            </a:extLst>
          </p:cNvPr>
          <p:cNvSpPr>
            <a:spLocks noGrp="1"/>
          </p:cNvSpPr>
          <p:nvPr>
            <p:ph type="dt" sz="half" idx="10"/>
          </p:nvPr>
        </p:nvSpPr>
        <p:spPr/>
        <p:txBody>
          <a:bodyPr/>
          <a:lstStyle/>
          <a:p>
            <a:fld id="{2C3350AC-5907-2C4E-BCB4-BA7F9B1CCF38}" type="datetimeFigureOut">
              <a:rPr lang="en-US" smtClean="0"/>
              <a:t>8/26/25</a:t>
            </a:fld>
            <a:endParaRPr lang="en-US"/>
          </a:p>
        </p:txBody>
      </p:sp>
      <p:sp>
        <p:nvSpPr>
          <p:cNvPr id="5" name="Footer Placeholder 4">
            <a:extLst>
              <a:ext uri="{FF2B5EF4-FFF2-40B4-BE49-F238E27FC236}">
                <a16:creationId xmlns:a16="http://schemas.microsoft.com/office/drawing/2014/main" id="{911470E5-21E1-2E65-36F8-FF840C25BD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2FC590-5086-4E9F-B1A6-D838C735A680}"/>
              </a:ext>
            </a:extLst>
          </p:cNvPr>
          <p:cNvSpPr>
            <a:spLocks noGrp="1"/>
          </p:cNvSpPr>
          <p:nvPr>
            <p:ph type="sldNum" sz="quarter" idx="12"/>
          </p:nvPr>
        </p:nvSpPr>
        <p:spPr/>
        <p:txBody>
          <a:bodyPr/>
          <a:lstStyle/>
          <a:p>
            <a:fld id="{F4EA6620-88E3-BD44-934A-FCD95F8C5D70}" type="slidenum">
              <a:rPr lang="en-US" smtClean="0"/>
              <a:t>‹#›</a:t>
            </a:fld>
            <a:endParaRPr lang="en-US"/>
          </a:p>
        </p:txBody>
      </p:sp>
    </p:spTree>
    <p:extLst>
      <p:ext uri="{BB962C8B-B14F-4D97-AF65-F5344CB8AC3E}">
        <p14:creationId xmlns:p14="http://schemas.microsoft.com/office/powerpoint/2010/main" val="3508807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B7D51-F916-E75B-3DAA-CBFD2F69DB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A0C0C4-D408-51D5-D4A7-9072CF2573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D5E13A-ECF8-FCD6-0E60-2CC3F417EA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04B1FFD-8A21-830A-C6AD-62EEBBE0D9FB}"/>
              </a:ext>
            </a:extLst>
          </p:cNvPr>
          <p:cNvSpPr>
            <a:spLocks noGrp="1"/>
          </p:cNvSpPr>
          <p:nvPr>
            <p:ph type="dt" sz="half" idx="10"/>
          </p:nvPr>
        </p:nvSpPr>
        <p:spPr/>
        <p:txBody>
          <a:bodyPr/>
          <a:lstStyle/>
          <a:p>
            <a:fld id="{2C3350AC-5907-2C4E-BCB4-BA7F9B1CCF38}" type="datetimeFigureOut">
              <a:rPr lang="en-US" smtClean="0"/>
              <a:t>8/26/25</a:t>
            </a:fld>
            <a:endParaRPr lang="en-US"/>
          </a:p>
        </p:txBody>
      </p:sp>
      <p:sp>
        <p:nvSpPr>
          <p:cNvPr id="6" name="Footer Placeholder 5">
            <a:extLst>
              <a:ext uri="{FF2B5EF4-FFF2-40B4-BE49-F238E27FC236}">
                <a16:creationId xmlns:a16="http://schemas.microsoft.com/office/drawing/2014/main" id="{4358E1E6-554D-D773-38A9-1177435760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F4B8F3-65EE-5715-84C3-67B8F393F600}"/>
              </a:ext>
            </a:extLst>
          </p:cNvPr>
          <p:cNvSpPr>
            <a:spLocks noGrp="1"/>
          </p:cNvSpPr>
          <p:nvPr>
            <p:ph type="sldNum" sz="quarter" idx="12"/>
          </p:nvPr>
        </p:nvSpPr>
        <p:spPr/>
        <p:txBody>
          <a:bodyPr/>
          <a:lstStyle/>
          <a:p>
            <a:fld id="{F4EA6620-88E3-BD44-934A-FCD95F8C5D70}" type="slidenum">
              <a:rPr lang="en-US" smtClean="0"/>
              <a:t>‹#›</a:t>
            </a:fld>
            <a:endParaRPr lang="en-US"/>
          </a:p>
        </p:txBody>
      </p:sp>
    </p:spTree>
    <p:extLst>
      <p:ext uri="{BB962C8B-B14F-4D97-AF65-F5344CB8AC3E}">
        <p14:creationId xmlns:p14="http://schemas.microsoft.com/office/powerpoint/2010/main" val="641556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DCD32-A6C7-108F-09EC-1835B437C2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AC690F4-2F42-FFA2-0A44-30891F2C71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E3289ED-0C96-D65D-07DF-080694E9745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8A3A894-7DAE-EC9A-C995-1B68BB5E05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1D93B7-9AE1-8DC5-36AE-DB4EAB7955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475D44-4A0A-3D04-23BF-0652FB607647}"/>
              </a:ext>
            </a:extLst>
          </p:cNvPr>
          <p:cNvSpPr>
            <a:spLocks noGrp="1"/>
          </p:cNvSpPr>
          <p:nvPr>
            <p:ph type="dt" sz="half" idx="10"/>
          </p:nvPr>
        </p:nvSpPr>
        <p:spPr/>
        <p:txBody>
          <a:bodyPr/>
          <a:lstStyle/>
          <a:p>
            <a:fld id="{2C3350AC-5907-2C4E-BCB4-BA7F9B1CCF38}" type="datetimeFigureOut">
              <a:rPr lang="en-US" smtClean="0"/>
              <a:t>8/26/25</a:t>
            </a:fld>
            <a:endParaRPr lang="en-US"/>
          </a:p>
        </p:txBody>
      </p:sp>
      <p:sp>
        <p:nvSpPr>
          <p:cNvPr id="8" name="Footer Placeholder 7">
            <a:extLst>
              <a:ext uri="{FF2B5EF4-FFF2-40B4-BE49-F238E27FC236}">
                <a16:creationId xmlns:a16="http://schemas.microsoft.com/office/drawing/2014/main" id="{C56EEF06-61B0-8A8A-D7BE-4DB54DB4D31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43CBF26-9D9F-D6CF-5435-120D627E15EB}"/>
              </a:ext>
            </a:extLst>
          </p:cNvPr>
          <p:cNvSpPr>
            <a:spLocks noGrp="1"/>
          </p:cNvSpPr>
          <p:nvPr>
            <p:ph type="sldNum" sz="quarter" idx="12"/>
          </p:nvPr>
        </p:nvSpPr>
        <p:spPr/>
        <p:txBody>
          <a:bodyPr/>
          <a:lstStyle/>
          <a:p>
            <a:fld id="{F4EA6620-88E3-BD44-934A-FCD95F8C5D70}" type="slidenum">
              <a:rPr lang="en-US" smtClean="0"/>
              <a:t>‹#›</a:t>
            </a:fld>
            <a:endParaRPr lang="en-US"/>
          </a:p>
        </p:txBody>
      </p:sp>
    </p:spTree>
    <p:extLst>
      <p:ext uri="{BB962C8B-B14F-4D97-AF65-F5344CB8AC3E}">
        <p14:creationId xmlns:p14="http://schemas.microsoft.com/office/powerpoint/2010/main" val="3056966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18921-82F3-4A52-239F-191223FE504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85EF43-1A5C-18F5-C273-250E124F8EA1}"/>
              </a:ext>
            </a:extLst>
          </p:cNvPr>
          <p:cNvSpPr>
            <a:spLocks noGrp="1"/>
          </p:cNvSpPr>
          <p:nvPr>
            <p:ph type="dt" sz="half" idx="10"/>
          </p:nvPr>
        </p:nvSpPr>
        <p:spPr/>
        <p:txBody>
          <a:bodyPr/>
          <a:lstStyle/>
          <a:p>
            <a:fld id="{2C3350AC-5907-2C4E-BCB4-BA7F9B1CCF38}" type="datetimeFigureOut">
              <a:rPr lang="en-US" smtClean="0"/>
              <a:t>8/26/25</a:t>
            </a:fld>
            <a:endParaRPr lang="en-US"/>
          </a:p>
        </p:txBody>
      </p:sp>
      <p:sp>
        <p:nvSpPr>
          <p:cNvPr id="4" name="Footer Placeholder 3">
            <a:extLst>
              <a:ext uri="{FF2B5EF4-FFF2-40B4-BE49-F238E27FC236}">
                <a16:creationId xmlns:a16="http://schemas.microsoft.com/office/drawing/2014/main" id="{51D8A856-8AEA-2C43-7C31-869E5A9BBFA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CD5EB7-5B8D-79B2-D509-8F91ABD90E4F}"/>
              </a:ext>
            </a:extLst>
          </p:cNvPr>
          <p:cNvSpPr>
            <a:spLocks noGrp="1"/>
          </p:cNvSpPr>
          <p:nvPr>
            <p:ph type="sldNum" sz="quarter" idx="12"/>
          </p:nvPr>
        </p:nvSpPr>
        <p:spPr/>
        <p:txBody>
          <a:bodyPr/>
          <a:lstStyle/>
          <a:p>
            <a:fld id="{F4EA6620-88E3-BD44-934A-FCD95F8C5D70}" type="slidenum">
              <a:rPr lang="en-US" smtClean="0"/>
              <a:t>‹#›</a:t>
            </a:fld>
            <a:endParaRPr lang="en-US"/>
          </a:p>
        </p:txBody>
      </p:sp>
    </p:spTree>
    <p:extLst>
      <p:ext uri="{BB962C8B-B14F-4D97-AF65-F5344CB8AC3E}">
        <p14:creationId xmlns:p14="http://schemas.microsoft.com/office/powerpoint/2010/main" val="1783212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B8AA63-E397-E9A1-E72D-A9F4AD5696F2}"/>
              </a:ext>
            </a:extLst>
          </p:cNvPr>
          <p:cNvSpPr>
            <a:spLocks noGrp="1"/>
          </p:cNvSpPr>
          <p:nvPr>
            <p:ph type="dt" sz="half" idx="10"/>
          </p:nvPr>
        </p:nvSpPr>
        <p:spPr/>
        <p:txBody>
          <a:bodyPr/>
          <a:lstStyle/>
          <a:p>
            <a:fld id="{2C3350AC-5907-2C4E-BCB4-BA7F9B1CCF38}" type="datetimeFigureOut">
              <a:rPr lang="en-US" smtClean="0"/>
              <a:t>8/26/25</a:t>
            </a:fld>
            <a:endParaRPr lang="en-US"/>
          </a:p>
        </p:txBody>
      </p:sp>
      <p:sp>
        <p:nvSpPr>
          <p:cNvPr id="3" name="Footer Placeholder 2">
            <a:extLst>
              <a:ext uri="{FF2B5EF4-FFF2-40B4-BE49-F238E27FC236}">
                <a16:creationId xmlns:a16="http://schemas.microsoft.com/office/drawing/2014/main" id="{7FDD8DAD-94E6-40DB-10BF-08FB624193B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35AC5D-ECEC-8496-4120-CD4B210F4564}"/>
              </a:ext>
            </a:extLst>
          </p:cNvPr>
          <p:cNvSpPr>
            <a:spLocks noGrp="1"/>
          </p:cNvSpPr>
          <p:nvPr>
            <p:ph type="sldNum" sz="quarter" idx="12"/>
          </p:nvPr>
        </p:nvSpPr>
        <p:spPr/>
        <p:txBody>
          <a:bodyPr/>
          <a:lstStyle/>
          <a:p>
            <a:fld id="{F4EA6620-88E3-BD44-934A-FCD95F8C5D70}" type="slidenum">
              <a:rPr lang="en-US" smtClean="0"/>
              <a:t>‹#›</a:t>
            </a:fld>
            <a:endParaRPr lang="en-US"/>
          </a:p>
        </p:txBody>
      </p:sp>
    </p:spTree>
    <p:extLst>
      <p:ext uri="{BB962C8B-B14F-4D97-AF65-F5344CB8AC3E}">
        <p14:creationId xmlns:p14="http://schemas.microsoft.com/office/powerpoint/2010/main" val="20973376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AD72B-5E77-FBA1-681D-ECEE024086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004703A-1A11-F188-AB50-2DB2E994C2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C82B8C-04ED-12F6-A8A9-A3BAF0E547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D9B6A4-B96F-5372-E00C-F32E9D97CF3A}"/>
              </a:ext>
            </a:extLst>
          </p:cNvPr>
          <p:cNvSpPr>
            <a:spLocks noGrp="1"/>
          </p:cNvSpPr>
          <p:nvPr>
            <p:ph type="dt" sz="half" idx="10"/>
          </p:nvPr>
        </p:nvSpPr>
        <p:spPr/>
        <p:txBody>
          <a:bodyPr/>
          <a:lstStyle/>
          <a:p>
            <a:fld id="{2C3350AC-5907-2C4E-BCB4-BA7F9B1CCF38}" type="datetimeFigureOut">
              <a:rPr lang="en-US" smtClean="0"/>
              <a:t>8/26/25</a:t>
            </a:fld>
            <a:endParaRPr lang="en-US"/>
          </a:p>
        </p:txBody>
      </p:sp>
      <p:sp>
        <p:nvSpPr>
          <p:cNvPr id="6" name="Footer Placeholder 5">
            <a:extLst>
              <a:ext uri="{FF2B5EF4-FFF2-40B4-BE49-F238E27FC236}">
                <a16:creationId xmlns:a16="http://schemas.microsoft.com/office/drawing/2014/main" id="{33ACA8A1-25D0-F1E0-55A9-670B0989D1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073460-E240-B184-CBC9-0AD91B08F281}"/>
              </a:ext>
            </a:extLst>
          </p:cNvPr>
          <p:cNvSpPr>
            <a:spLocks noGrp="1"/>
          </p:cNvSpPr>
          <p:nvPr>
            <p:ph type="sldNum" sz="quarter" idx="12"/>
          </p:nvPr>
        </p:nvSpPr>
        <p:spPr/>
        <p:txBody>
          <a:bodyPr/>
          <a:lstStyle/>
          <a:p>
            <a:fld id="{F4EA6620-88E3-BD44-934A-FCD95F8C5D70}" type="slidenum">
              <a:rPr lang="en-US" smtClean="0"/>
              <a:t>‹#›</a:t>
            </a:fld>
            <a:endParaRPr lang="en-US"/>
          </a:p>
        </p:txBody>
      </p:sp>
    </p:spTree>
    <p:extLst>
      <p:ext uri="{BB962C8B-B14F-4D97-AF65-F5344CB8AC3E}">
        <p14:creationId xmlns:p14="http://schemas.microsoft.com/office/powerpoint/2010/main" val="675652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83F08-FFFE-57A2-A78C-F991136078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B8026FE-806A-5F96-4690-EA67DA04BA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7F9D366-F95D-4929-CCE9-ED3329BE57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DB0135-FCA7-5596-4B57-8F16B6658E80}"/>
              </a:ext>
            </a:extLst>
          </p:cNvPr>
          <p:cNvSpPr>
            <a:spLocks noGrp="1"/>
          </p:cNvSpPr>
          <p:nvPr>
            <p:ph type="dt" sz="half" idx="10"/>
          </p:nvPr>
        </p:nvSpPr>
        <p:spPr/>
        <p:txBody>
          <a:bodyPr/>
          <a:lstStyle/>
          <a:p>
            <a:fld id="{2C3350AC-5907-2C4E-BCB4-BA7F9B1CCF38}" type="datetimeFigureOut">
              <a:rPr lang="en-US" smtClean="0"/>
              <a:t>8/26/25</a:t>
            </a:fld>
            <a:endParaRPr lang="en-US"/>
          </a:p>
        </p:txBody>
      </p:sp>
      <p:sp>
        <p:nvSpPr>
          <p:cNvPr id="6" name="Footer Placeholder 5">
            <a:extLst>
              <a:ext uri="{FF2B5EF4-FFF2-40B4-BE49-F238E27FC236}">
                <a16:creationId xmlns:a16="http://schemas.microsoft.com/office/drawing/2014/main" id="{F954BA87-333A-B92A-CD3A-0F5021004F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189752-12B9-599A-9367-9049BCCCD53C}"/>
              </a:ext>
            </a:extLst>
          </p:cNvPr>
          <p:cNvSpPr>
            <a:spLocks noGrp="1"/>
          </p:cNvSpPr>
          <p:nvPr>
            <p:ph type="sldNum" sz="quarter" idx="12"/>
          </p:nvPr>
        </p:nvSpPr>
        <p:spPr/>
        <p:txBody>
          <a:bodyPr/>
          <a:lstStyle/>
          <a:p>
            <a:fld id="{F4EA6620-88E3-BD44-934A-FCD95F8C5D70}" type="slidenum">
              <a:rPr lang="en-US" smtClean="0"/>
              <a:t>‹#›</a:t>
            </a:fld>
            <a:endParaRPr lang="en-US"/>
          </a:p>
        </p:txBody>
      </p:sp>
    </p:spTree>
    <p:extLst>
      <p:ext uri="{BB962C8B-B14F-4D97-AF65-F5344CB8AC3E}">
        <p14:creationId xmlns:p14="http://schemas.microsoft.com/office/powerpoint/2010/main" val="1617017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8312D0-8F08-F1B2-BB1B-CB7376FF29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07A5AD5-E996-5639-1390-5AB37BA3AA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8725C2-7AA1-94E6-2E2B-F89040126D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C3350AC-5907-2C4E-BCB4-BA7F9B1CCF38}" type="datetimeFigureOut">
              <a:rPr lang="en-US" smtClean="0"/>
              <a:t>8/26/25</a:t>
            </a:fld>
            <a:endParaRPr lang="en-US"/>
          </a:p>
        </p:txBody>
      </p:sp>
      <p:sp>
        <p:nvSpPr>
          <p:cNvPr id="5" name="Footer Placeholder 4">
            <a:extLst>
              <a:ext uri="{FF2B5EF4-FFF2-40B4-BE49-F238E27FC236}">
                <a16:creationId xmlns:a16="http://schemas.microsoft.com/office/drawing/2014/main" id="{35A8260C-2D6E-41B8-F1E2-2C45E25FDF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7892F2D-44A5-FFA1-F8F0-F2B6BE4F79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4EA6620-88E3-BD44-934A-FCD95F8C5D70}" type="slidenum">
              <a:rPr lang="en-US" smtClean="0"/>
              <a:t>‹#›</a:t>
            </a:fld>
            <a:endParaRPr lang="en-US"/>
          </a:p>
        </p:txBody>
      </p:sp>
    </p:spTree>
    <p:extLst>
      <p:ext uri="{BB962C8B-B14F-4D97-AF65-F5344CB8AC3E}">
        <p14:creationId xmlns:p14="http://schemas.microsoft.com/office/powerpoint/2010/main" val="2408956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CB68D-A3F7-9250-9E29-410E27433FA7}"/>
              </a:ext>
            </a:extLst>
          </p:cNvPr>
          <p:cNvSpPr>
            <a:spLocks noGrp="1"/>
          </p:cNvSpPr>
          <p:nvPr>
            <p:ph type="ctrTitle"/>
          </p:nvPr>
        </p:nvSpPr>
        <p:spPr/>
        <p:txBody>
          <a:bodyPr/>
          <a:lstStyle/>
          <a:p>
            <a:r>
              <a:rPr lang="en-US" dirty="0"/>
              <a:t>Deep Learning</a:t>
            </a:r>
          </a:p>
        </p:txBody>
      </p:sp>
    </p:spTree>
    <p:extLst>
      <p:ext uri="{BB962C8B-B14F-4D97-AF65-F5344CB8AC3E}">
        <p14:creationId xmlns:p14="http://schemas.microsoft.com/office/powerpoint/2010/main" val="19778294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31B78-1042-9FBD-C845-968292748DD9}"/>
              </a:ext>
            </a:extLst>
          </p:cNvPr>
          <p:cNvSpPr>
            <a:spLocks noGrp="1"/>
          </p:cNvSpPr>
          <p:nvPr>
            <p:ph type="title"/>
          </p:nvPr>
        </p:nvSpPr>
        <p:spPr/>
        <p:txBody>
          <a:bodyPr/>
          <a:lstStyle/>
          <a:p>
            <a:r>
              <a:rPr lang="en-US" dirty="0"/>
              <a:t>Activation Functions </a:t>
            </a:r>
          </a:p>
        </p:txBody>
      </p:sp>
      <p:pic>
        <p:nvPicPr>
          <p:cNvPr id="4" name="Content Placeholder 3">
            <a:extLst>
              <a:ext uri="{FF2B5EF4-FFF2-40B4-BE49-F238E27FC236}">
                <a16:creationId xmlns:a16="http://schemas.microsoft.com/office/drawing/2014/main" id="{7640D49F-E714-89A8-A494-BBAC01EEDFE6}"/>
              </a:ext>
            </a:extLst>
          </p:cNvPr>
          <p:cNvPicPr>
            <a:picLocks noGrp="1" noChangeAspect="1"/>
          </p:cNvPicPr>
          <p:nvPr>
            <p:ph idx="1"/>
          </p:nvPr>
        </p:nvPicPr>
        <p:blipFill>
          <a:blip r:embed="rId2"/>
          <a:stretch>
            <a:fillRect/>
          </a:stretch>
        </p:blipFill>
        <p:spPr>
          <a:xfrm>
            <a:off x="-104455" y="2506662"/>
            <a:ext cx="6555262" cy="4351338"/>
          </a:xfrm>
          <a:prstGeom prst="rect">
            <a:avLst/>
          </a:prstGeom>
        </p:spPr>
      </p:pic>
      <p:sp>
        <p:nvSpPr>
          <p:cNvPr id="5" name="TextBox 4">
            <a:extLst>
              <a:ext uri="{FF2B5EF4-FFF2-40B4-BE49-F238E27FC236}">
                <a16:creationId xmlns:a16="http://schemas.microsoft.com/office/drawing/2014/main" id="{D3E1C66B-6846-A901-6E6E-3C4FC6FA4A24}"/>
              </a:ext>
            </a:extLst>
          </p:cNvPr>
          <p:cNvSpPr txBox="1"/>
          <p:nvPr/>
        </p:nvSpPr>
        <p:spPr>
          <a:xfrm>
            <a:off x="1087395" y="1729343"/>
            <a:ext cx="3356688" cy="369332"/>
          </a:xfrm>
          <a:prstGeom prst="rect">
            <a:avLst/>
          </a:prstGeom>
          <a:noFill/>
        </p:spPr>
        <p:txBody>
          <a:bodyPr wrap="none" rtlCol="0">
            <a:spAutoFit/>
          </a:bodyPr>
          <a:lstStyle/>
          <a:p>
            <a:r>
              <a:rPr lang="en-US" dirty="0"/>
              <a:t>To Bring Non Linearity to Neuron</a:t>
            </a:r>
          </a:p>
        </p:txBody>
      </p:sp>
      <p:sp>
        <p:nvSpPr>
          <p:cNvPr id="6" name="TextBox 5">
            <a:extLst>
              <a:ext uri="{FF2B5EF4-FFF2-40B4-BE49-F238E27FC236}">
                <a16:creationId xmlns:a16="http://schemas.microsoft.com/office/drawing/2014/main" id="{ACAE31E4-C2BE-5AA0-78E0-2038C0F9EDBB}"/>
              </a:ext>
            </a:extLst>
          </p:cNvPr>
          <p:cNvSpPr txBox="1"/>
          <p:nvPr/>
        </p:nvSpPr>
        <p:spPr>
          <a:xfrm>
            <a:off x="5634682" y="3252670"/>
            <a:ext cx="5591915" cy="2031325"/>
          </a:xfrm>
          <a:prstGeom prst="rect">
            <a:avLst/>
          </a:prstGeom>
          <a:noFill/>
        </p:spPr>
        <p:txBody>
          <a:bodyPr wrap="none" rtlCol="0">
            <a:spAutoFit/>
          </a:bodyPr>
          <a:lstStyle/>
          <a:p>
            <a:r>
              <a:rPr lang="en-US" b="1" dirty="0"/>
              <a:t>Activation Functions </a:t>
            </a:r>
          </a:p>
          <a:p>
            <a:r>
              <a:rPr lang="en-US" dirty="0"/>
              <a:t>Sigmoid – Converts output from 0 to 1 . </a:t>
            </a:r>
          </a:p>
          <a:p>
            <a:r>
              <a:rPr lang="en-US" dirty="0"/>
              <a:t>Used in Output Layer </a:t>
            </a:r>
          </a:p>
          <a:p>
            <a:r>
              <a:rPr lang="en-US" dirty="0"/>
              <a:t>Tanh – Same as Sigmoid . But output from -1 to 1</a:t>
            </a:r>
          </a:p>
          <a:p>
            <a:r>
              <a:rPr lang="en-US" dirty="0"/>
              <a:t>RELU – Popular for hidden layer.</a:t>
            </a:r>
          </a:p>
          <a:p>
            <a:r>
              <a:rPr lang="en-US" dirty="0"/>
              <a:t> Fast and Addresses vanishing gradient .(Max(0, value))</a:t>
            </a:r>
          </a:p>
          <a:p>
            <a:endParaRPr lang="en-US" dirty="0"/>
          </a:p>
        </p:txBody>
      </p:sp>
    </p:spTree>
    <p:extLst>
      <p:ext uri="{BB962C8B-B14F-4D97-AF65-F5344CB8AC3E}">
        <p14:creationId xmlns:p14="http://schemas.microsoft.com/office/powerpoint/2010/main" val="3878433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FCF91-C24D-19F5-2C6F-C87152559220}"/>
              </a:ext>
            </a:extLst>
          </p:cNvPr>
          <p:cNvSpPr>
            <a:spLocks noGrp="1"/>
          </p:cNvSpPr>
          <p:nvPr>
            <p:ph type="title"/>
          </p:nvPr>
        </p:nvSpPr>
        <p:spPr/>
        <p:txBody>
          <a:bodyPr/>
          <a:lstStyle/>
          <a:p>
            <a:r>
              <a:rPr lang="en-US" dirty="0"/>
              <a:t>Derivatives (Primer)</a:t>
            </a:r>
          </a:p>
        </p:txBody>
      </p:sp>
      <p:pic>
        <p:nvPicPr>
          <p:cNvPr id="4" name="Content Placeholder 3">
            <a:extLst>
              <a:ext uri="{FF2B5EF4-FFF2-40B4-BE49-F238E27FC236}">
                <a16:creationId xmlns:a16="http://schemas.microsoft.com/office/drawing/2014/main" id="{C50B5E99-4143-7756-D570-4D3206AD95DE}"/>
              </a:ext>
            </a:extLst>
          </p:cNvPr>
          <p:cNvPicPr>
            <a:picLocks noGrp="1" noChangeAspect="1"/>
          </p:cNvPicPr>
          <p:nvPr>
            <p:ph idx="1"/>
          </p:nvPr>
        </p:nvPicPr>
        <p:blipFill>
          <a:blip r:embed="rId2"/>
          <a:stretch>
            <a:fillRect/>
          </a:stretch>
        </p:blipFill>
        <p:spPr>
          <a:xfrm>
            <a:off x="575673" y="1850338"/>
            <a:ext cx="5109410" cy="4351338"/>
          </a:xfrm>
          <a:prstGeom prst="rect">
            <a:avLst/>
          </a:prstGeom>
        </p:spPr>
      </p:pic>
      <p:pic>
        <p:nvPicPr>
          <p:cNvPr id="5" name="Picture 4">
            <a:extLst>
              <a:ext uri="{FF2B5EF4-FFF2-40B4-BE49-F238E27FC236}">
                <a16:creationId xmlns:a16="http://schemas.microsoft.com/office/drawing/2014/main" id="{6A2E9C8C-37EC-9F87-80D6-2845C854528B}"/>
              </a:ext>
            </a:extLst>
          </p:cNvPr>
          <p:cNvPicPr>
            <a:picLocks noChangeAspect="1"/>
          </p:cNvPicPr>
          <p:nvPr/>
        </p:nvPicPr>
        <p:blipFill>
          <a:blip r:embed="rId3"/>
          <a:stretch>
            <a:fillRect/>
          </a:stretch>
        </p:blipFill>
        <p:spPr>
          <a:xfrm>
            <a:off x="5873375" y="2020145"/>
            <a:ext cx="6061191" cy="4011723"/>
          </a:xfrm>
          <a:prstGeom prst="rect">
            <a:avLst/>
          </a:prstGeom>
        </p:spPr>
      </p:pic>
      <p:sp>
        <p:nvSpPr>
          <p:cNvPr id="6" name="TextBox 5">
            <a:extLst>
              <a:ext uri="{FF2B5EF4-FFF2-40B4-BE49-F238E27FC236}">
                <a16:creationId xmlns:a16="http://schemas.microsoft.com/office/drawing/2014/main" id="{EEDB2250-0359-9331-F597-8FC622FB04EE}"/>
              </a:ext>
            </a:extLst>
          </p:cNvPr>
          <p:cNvSpPr txBox="1"/>
          <p:nvPr/>
        </p:nvSpPr>
        <p:spPr>
          <a:xfrm>
            <a:off x="2879124" y="6425514"/>
            <a:ext cx="6983707" cy="369332"/>
          </a:xfrm>
          <a:prstGeom prst="rect">
            <a:avLst/>
          </a:prstGeom>
          <a:noFill/>
        </p:spPr>
        <p:txBody>
          <a:bodyPr wrap="none" rtlCol="0">
            <a:spAutoFit/>
          </a:bodyPr>
          <a:lstStyle/>
          <a:p>
            <a:r>
              <a:rPr lang="en-US" dirty="0"/>
              <a:t>https://</a:t>
            </a:r>
            <a:r>
              <a:rPr lang="en-US" dirty="0" err="1"/>
              <a:t>www.mathsisfun.com</a:t>
            </a:r>
            <a:r>
              <a:rPr lang="en-US" dirty="0"/>
              <a:t>/calculus/derivatives-</a:t>
            </a:r>
            <a:r>
              <a:rPr lang="en-US" dirty="0" err="1"/>
              <a:t>introduction.html</a:t>
            </a:r>
            <a:endParaRPr lang="en-US" dirty="0"/>
          </a:p>
        </p:txBody>
      </p:sp>
    </p:spTree>
    <p:extLst>
      <p:ext uri="{BB962C8B-B14F-4D97-AF65-F5344CB8AC3E}">
        <p14:creationId xmlns:p14="http://schemas.microsoft.com/office/powerpoint/2010/main" val="258841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4B4D13D-9585-84F2-61AD-252ADA924CF7}"/>
              </a:ext>
            </a:extLst>
          </p:cNvPr>
          <p:cNvPicPr>
            <a:picLocks noGrp="1" noChangeAspect="1"/>
          </p:cNvPicPr>
          <p:nvPr>
            <p:ph idx="1"/>
          </p:nvPr>
        </p:nvPicPr>
        <p:blipFill>
          <a:blip r:embed="rId2"/>
          <a:stretch>
            <a:fillRect/>
          </a:stretch>
        </p:blipFill>
        <p:spPr>
          <a:xfrm>
            <a:off x="1465631" y="1253331"/>
            <a:ext cx="7845594" cy="4351338"/>
          </a:xfrm>
          <a:prstGeom prst="rect">
            <a:avLst/>
          </a:prstGeom>
        </p:spPr>
      </p:pic>
      <p:sp>
        <p:nvSpPr>
          <p:cNvPr id="5" name="TextBox 4">
            <a:extLst>
              <a:ext uri="{FF2B5EF4-FFF2-40B4-BE49-F238E27FC236}">
                <a16:creationId xmlns:a16="http://schemas.microsoft.com/office/drawing/2014/main" id="{3C798FF2-71C9-720C-B06E-332B7D09871E}"/>
              </a:ext>
            </a:extLst>
          </p:cNvPr>
          <p:cNvSpPr txBox="1"/>
          <p:nvPr/>
        </p:nvSpPr>
        <p:spPr>
          <a:xfrm>
            <a:off x="1012372" y="533400"/>
            <a:ext cx="1934697" cy="369332"/>
          </a:xfrm>
          <a:prstGeom prst="rect">
            <a:avLst/>
          </a:prstGeom>
          <a:noFill/>
        </p:spPr>
        <p:txBody>
          <a:bodyPr wrap="none" rtlCol="0">
            <a:spAutoFit/>
          </a:bodyPr>
          <a:lstStyle/>
          <a:p>
            <a:r>
              <a:rPr lang="en-US" dirty="0"/>
              <a:t>Gradient Descent</a:t>
            </a:r>
          </a:p>
        </p:txBody>
      </p:sp>
    </p:spTree>
    <p:extLst>
      <p:ext uri="{BB962C8B-B14F-4D97-AF65-F5344CB8AC3E}">
        <p14:creationId xmlns:p14="http://schemas.microsoft.com/office/powerpoint/2010/main" val="7441993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DE8D3-ABEE-B87E-395B-76383A8F7576}"/>
              </a:ext>
            </a:extLst>
          </p:cNvPr>
          <p:cNvSpPr>
            <a:spLocks noGrp="1"/>
          </p:cNvSpPr>
          <p:nvPr>
            <p:ph type="title"/>
          </p:nvPr>
        </p:nvSpPr>
        <p:spPr/>
        <p:txBody>
          <a:bodyPr/>
          <a:lstStyle/>
          <a:p>
            <a:r>
              <a:rPr lang="en-US" dirty="0"/>
              <a:t>Partial Derivatives </a:t>
            </a:r>
          </a:p>
        </p:txBody>
      </p:sp>
      <p:sp>
        <p:nvSpPr>
          <p:cNvPr id="3" name="Content Placeholder 2">
            <a:extLst>
              <a:ext uri="{FF2B5EF4-FFF2-40B4-BE49-F238E27FC236}">
                <a16:creationId xmlns:a16="http://schemas.microsoft.com/office/drawing/2014/main" id="{BF97B333-DD47-4F68-3033-B39C47A0BF3D}"/>
              </a:ext>
            </a:extLst>
          </p:cNvPr>
          <p:cNvSpPr>
            <a:spLocks noGrp="1"/>
          </p:cNvSpPr>
          <p:nvPr>
            <p:ph idx="1"/>
          </p:nvPr>
        </p:nvSpPr>
        <p:spPr>
          <a:xfrm>
            <a:off x="838200" y="1825625"/>
            <a:ext cx="4178643" cy="3611348"/>
          </a:xfrm>
        </p:spPr>
        <p:txBody>
          <a:bodyPr/>
          <a:lstStyle/>
          <a:p>
            <a:endParaRPr lang="en-US" dirty="0"/>
          </a:p>
        </p:txBody>
      </p:sp>
      <p:pic>
        <p:nvPicPr>
          <p:cNvPr id="4" name="Picture 3">
            <a:extLst>
              <a:ext uri="{FF2B5EF4-FFF2-40B4-BE49-F238E27FC236}">
                <a16:creationId xmlns:a16="http://schemas.microsoft.com/office/drawing/2014/main" id="{F6F71606-3CE7-F8D4-F639-352652CDC174}"/>
              </a:ext>
            </a:extLst>
          </p:cNvPr>
          <p:cNvPicPr>
            <a:picLocks noChangeAspect="1"/>
          </p:cNvPicPr>
          <p:nvPr/>
        </p:nvPicPr>
        <p:blipFill>
          <a:blip r:embed="rId2"/>
          <a:stretch>
            <a:fillRect/>
          </a:stretch>
        </p:blipFill>
        <p:spPr>
          <a:xfrm>
            <a:off x="1173205" y="1925337"/>
            <a:ext cx="3420763" cy="3007326"/>
          </a:xfrm>
          <a:prstGeom prst="rect">
            <a:avLst/>
          </a:prstGeom>
        </p:spPr>
      </p:pic>
      <p:sp>
        <p:nvSpPr>
          <p:cNvPr id="5" name="TextBox 4">
            <a:extLst>
              <a:ext uri="{FF2B5EF4-FFF2-40B4-BE49-F238E27FC236}">
                <a16:creationId xmlns:a16="http://schemas.microsoft.com/office/drawing/2014/main" id="{210F7140-C9DA-2F72-782D-498005F02087}"/>
              </a:ext>
            </a:extLst>
          </p:cNvPr>
          <p:cNvSpPr txBox="1"/>
          <p:nvPr/>
        </p:nvSpPr>
        <p:spPr>
          <a:xfrm>
            <a:off x="6096000" y="2508422"/>
            <a:ext cx="5270545" cy="1200329"/>
          </a:xfrm>
          <a:prstGeom prst="rect">
            <a:avLst/>
          </a:prstGeom>
          <a:noFill/>
        </p:spPr>
        <p:txBody>
          <a:bodyPr wrap="none" rtlCol="0">
            <a:spAutoFit/>
          </a:bodyPr>
          <a:lstStyle/>
          <a:p>
            <a:r>
              <a:rPr lang="en-US" dirty="0"/>
              <a:t>F(</a:t>
            </a:r>
            <a:r>
              <a:rPr lang="en-US" dirty="0" err="1"/>
              <a:t>HotDogOrNot</a:t>
            </a:r>
            <a:r>
              <a:rPr lang="en-US" dirty="0"/>
              <a:t>)= </a:t>
            </a:r>
            <a:r>
              <a:rPr lang="en-US" dirty="0" err="1"/>
              <a:t>Ketchupiness</a:t>
            </a:r>
            <a:r>
              <a:rPr lang="en-US" dirty="0"/>
              <a:t>*3+Mustard*2</a:t>
            </a:r>
          </a:p>
          <a:p>
            <a:r>
              <a:rPr lang="en-US" dirty="0"/>
              <a:t>Derivate(</a:t>
            </a:r>
            <a:r>
              <a:rPr lang="en-US" dirty="0" err="1"/>
              <a:t>HotDog</a:t>
            </a:r>
            <a:r>
              <a:rPr lang="en-US" dirty="0"/>
              <a:t>/</a:t>
            </a:r>
            <a:r>
              <a:rPr lang="en-US" dirty="0" err="1"/>
              <a:t>Ketchupiness</a:t>
            </a:r>
            <a:r>
              <a:rPr lang="en-US" dirty="0"/>
              <a:t>) = 3*</a:t>
            </a:r>
            <a:r>
              <a:rPr lang="en-US" dirty="0" err="1"/>
              <a:t>Ketchupines</a:t>
            </a:r>
            <a:r>
              <a:rPr lang="en-US" dirty="0"/>
              <a:t>*2</a:t>
            </a:r>
          </a:p>
          <a:p>
            <a:r>
              <a:rPr lang="en-US" dirty="0"/>
              <a:t>Derivate(</a:t>
            </a:r>
            <a:r>
              <a:rPr lang="en-US" dirty="0" err="1"/>
              <a:t>HotDog</a:t>
            </a:r>
            <a:r>
              <a:rPr lang="en-US" dirty="0"/>
              <a:t>/mustardy) = 2*</a:t>
            </a:r>
            <a:r>
              <a:rPr lang="en-US" dirty="0" err="1"/>
              <a:t>Mustardiness</a:t>
            </a:r>
            <a:endParaRPr lang="en-US" dirty="0"/>
          </a:p>
          <a:p>
            <a:endParaRPr lang="en-US" dirty="0"/>
          </a:p>
        </p:txBody>
      </p:sp>
      <p:sp>
        <p:nvSpPr>
          <p:cNvPr id="6" name="TextBox 5">
            <a:extLst>
              <a:ext uri="{FF2B5EF4-FFF2-40B4-BE49-F238E27FC236}">
                <a16:creationId xmlns:a16="http://schemas.microsoft.com/office/drawing/2014/main" id="{7B62A1E9-6745-8D7A-79FC-4D6E7F56E1A5}"/>
              </a:ext>
            </a:extLst>
          </p:cNvPr>
          <p:cNvSpPr txBox="1"/>
          <p:nvPr/>
        </p:nvSpPr>
        <p:spPr>
          <a:xfrm>
            <a:off x="4593968" y="1388825"/>
            <a:ext cx="7637668" cy="369332"/>
          </a:xfrm>
          <a:prstGeom prst="rect">
            <a:avLst/>
          </a:prstGeom>
          <a:noFill/>
        </p:spPr>
        <p:txBody>
          <a:bodyPr wrap="none" rtlCol="0">
            <a:spAutoFit/>
          </a:bodyPr>
          <a:lstStyle/>
          <a:p>
            <a:r>
              <a:rPr lang="en-US" dirty="0"/>
              <a:t>How much Prediction changes when change in </a:t>
            </a:r>
            <a:r>
              <a:rPr lang="en-US" dirty="0" err="1"/>
              <a:t>Ketchupiness</a:t>
            </a:r>
            <a:r>
              <a:rPr lang="en-US" dirty="0"/>
              <a:t>/</a:t>
            </a:r>
            <a:r>
              <a:rPr lang="en-US" dirty="0" err="1"/>
              <a:t>Mustardiness</a:t>
            </a:r>
            <a:endParaRPr lang="en-US" dirty="0"/>
          </a:p>
        </p:txBody>
      </p:sp>
    </p:spTree>
    <p:extLst>
      <p:ext uri="{BB962C8B-B14F-4D97-AF65-F5344CB8AC3E}">
        <p14:creationId xmlns:p14="http://schemas.microsoft.com/office/powerpoint/2010/main" val="20466075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88174-16BE-2EA7-0E35-5A867D37F91E}"/>
              </a:ext>
            </a:extLst>
          </p:cNvPr>
          <p:cNvSpPr>
            <a:spLocks noGrp="1"/>
          </p:cNvSpPr>
          <p:nvPr>
            <p:ph type="title"/>
          </p:nvPr>
        </p:nvSpPr>
        <p:spPr/>
        <p:txBody>
          <a:bodyPr/>
          <a:lstStyle/>
          <a:p>
            <a:r>
              <a:rPr lang="en-US" dirty="0"/>
              <a:t>Demo Problem Statement</a:t>
            </a:r>
          </a:p>
        </p:txBody>
      </p:sp>
      <p:pic>
        <p:nvPicPr>
          <p:cNvPr id="4" name="Content Placeholder 3">
            <a:extLst>
              <a:ext uri="{FF2B5EF4-FFF2-40B4-BE49-F238E27FC236}">
                <a16:creationId xmlns:a16="http://schemas.microsoft.com/office/drawing/2014/main" id="{D8D54124-FE4C-0EDF-3BC3-E97AB3F5D78C}"/>
              </a:ext>
            </a:extLst>
          </p:cNvPr>
          <p:cNvPicPr>
            <a:picLocks noGrp="1" noChangeAspect="1"/>
          </p:cNvPicPr>
          <p:nvPr>
            <p:ph idx="1"/>
          </p:nvPr>
        </p:nvPicPr>
        <p:blipFill>
          <a:blip r:embed="rId2"/>
          <a:stretch>
            <a:fillRect/>
          </a:stretch>
        </p:blipFill>
        <p:spPr>
          <a:xfrm>
            <a:off x="1950308" y="1690688"/>
            <a:ext cx="6501714" cy="4157512"/>
          </a:xfrm>
          <a:prstGeom prst="rect">
            <a:avLst/>
          </a:prstGeom>
        </p:spPr>
      </p:pic>
    </p:spTree>
    <p:extLst>
      <p:ext uri="{BB962C8B-B14F-4D97-AF65-F5344CB8AC3E}">
        <p14:creationId xmlns:p14="http://schemas.microsoft.com/office/powerpoint/2010/main" val="4056685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82101F81-D5C7-11A4-A02F-8B5803408CB4}"/>
              </a:ext>
            </a:extLst>
          </p:cNvPr>
          <p:cNvPicPr>
            <a:picLocks noGrp="1" noChangeAspect="1"/>
          </p:cNvPicPr>
          <p:nvPr>
            <p:ph idx="1"/>
          </p:nvPr>
        </p:nvPicPr>
        <p:blipFill>
          <a:blip r:embed="rId2"/>
          <a:stretch>
            <a:fillRect/>
          </a:stretch>
        </p:blipFill>
        <p:spPr>
          <a:xfrm>
            <a:off x="975365" y="1825625"/>
            <a:ext cx="10241270" cy="4351338"/>
          </a:xfrm>
          <a:prstGeom prst="rect">
            <a:avLst/>
          </a:prstGeom>
        </p:spPr>
      </p:pic>
    </p:spTree>
    <p:extLst>
      <p:ext uri="{BB962C8B-B14F-4D97-AF65-F5344CB8AC3E}">
        <p14:creationId xmlns:p14="http://schemas.microsoft.com/office/powerpoint/2010/main" val="39446234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8C9B1-FEB4-5D0E-C2E8-4E67EDF1697A}"/>
              </a:ext>
            </a:extLst>
          </p:cNvPr>
          <p:cNvSpPr>
            <a:spLocks noGrp="1"/>
          </p:cNvSpPr>
          <p:nvPr>
            <p:ph type="title"/>
          </p:nvPr>
        </p:nvSpPr>
        <p:spPr/>
        <p:txBody>
          <a:bodyPr/>
          <a:lstStyle/>
          <a:p>
            <a:r>
              <a:rPr lang="en-US" dirty="0"/>
              <a:t>Layers</a:t>
            </a:r>
          </a:p>
        </p:txBody>
      </p:sp>
      <p:pic>
        <p:nvPicPr>
          <p:cNvPr id="4" name="Content Placeholder 3">
            <a:extLst>
              <a:ext uri="{FF2B5EF4-FFF2-40B4-BE49-F238E27FC236}">
                <a16:creationId xmlns:a16="http://schemas.microsoft.com/office/drawing/2014/main" id="{0145F9AE-4446-F5E2-FEFC-58FCB84297EB}"/>
              </a:ext>
            </a:extLst>
          </p:cNvPr>
          <p:cNvPicPr>
            <a:picLocks noGrp="1" noChangeAspect="1"/>
          </p:cNvPicPr>
          <p:nvPr>
            <p:ph idx="1"/>
          </p:nvPr>
        </p:nvPicPr>
        <p:blipFill>
          <a:blip r:embed="rId2"/>
          <a:stretch>
            <a:fillRect/>
          </a:stretch>
        </p:blipFill>
        <p:spPr>
          <a:xfrm>
            <a:off x="2875437" y="1825625"/>
            <a:ext cx="6441125" cy="4351338"/>
          </a:xfrm>
          <a:prstGeom prst="rect">
            <a:avLst/>
          </a:prstGeom>
        </p:spPr>
      </p:pic>
    </p:spTree>
    <p:extLst>
      <p:ext uri="{BB962C8B-B14F-4D97-AF65-F5344CB8AC3E}">
        <p14:creationId xmlns:p14="http://schemas.microsoft.com/office/powerpoint/2010/main" val="19451978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852A92-3402-CA1B-08F4-C48559120D8D}"/>
              </a:ext>
            </a:extLst>
          </p:cNvPr>
          <p:cNvSpPr>
            <a:spLocks noGrp="1"/>
          </p:cNvSpPr>
          <p:nvPr>
            <p:ph type="title"/>
          </p:nvPr>
        </p:nvSpPr>
        <p:spPr>
          <a:xfrm>
            <a:off x="793662" y="386930"/>
            <a:ext cx="10066122" cy="1298448"/>
          </a:xfrm>
        </p:spPr>
        <p:txBody>
          <a:bodyPr anchor="b">
            <a:normAutofit/>
          </a:bodyPr>
          <a:lstStyle/>
          <a:p>
            <a:r>
              <a:rPr lang="en-US" sz="4800"/>
              <a:t>Each round of Epoch </a:t>
            </a:r>
          </a:p>
        </p:txBody>
      </p:sp>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68C8AB3-7427-B9F9-EC62-D23B4E9590C9}"/>
              </a:ext>
            </a:extLst>
          </p:cNvPr>
          <p:cNvSpPr>
            <a:spLocks noGrp="1"/>
          </p:cNvSpPr>
          <p:nvPr>
            <p:ph idx="1"/>
          </p:nvPr>
        </p:nvSpPr>
        <p:spPr>
          <a:xfrm>
            <a:off x="793661" y="2599509"/>
            <a:ext cx="4530898" cy="3639450"/>
          </a:xfrm>
        </p:spPr>
        <p:txBody>
          <a:bodyPr anchor="ctr">
            <a:normAutofit/>
          </a:bodyPr>
          <a:lstStyle/>
          <a:p>
            <a:r>
              <a:rPr lang="en-US" sz="2000"/>
              <a:t>1. Sample a mini batch of values </a:t>
            </a:r>
          </a:p>
          <a:p>
            <a:r>
              <a:rPr lang="en-US" sz="2000"/>
              <a:t>2. Forward Propogate X to calculate y^</a:t>
            </a:r>
          </a:p>
          <a:p>
            <a:r>
              <a:rPr lang="en-US" sz="2000"/>
              <a:t>3. Calculate Cost C</a:t>
            </a:r>
          </a:p>
          <a:p>
            <a:r>
              <a:rPr lang="en-US" sz="2000"/>
              <a:t>4. BackProp to do gradient descent of C to adjust w and b</a:t>
            </a:r>
          </a:p>
        </p:txBody>
      </p:sp>
      <p:pic>
        <p:nvPicPr>
          <p:cNvPr id="4" name="Picture 3">
            <a:extLst>
              <a:ext uri="{FF2B5EF4-FFF2-40B4-BE49-F238E27FC236}">
                <a16:creationId xmlns:a16="http://schemas.microsoft.com/office/drawing/2014/main" id="{4DE575CE-4663-ED05-AE2D-F57842F58BB0}"/>
              </a:ext>
            </a:extLst>
          </p:cNvPr>
          <p:cNvPicPr>
            <a:picLocks noChangeAspect="1"/>
          </p:cNvPicPr>
          <p:nvPr/>
        </p:nvPicPr>
        <p:blipFill>
          <a:blip r:embed="rId2"/>
          <a:stretch>
            <a:fillRect/>
          </a:stretch>
        </p:blipFill>
        <p:spPr>
          <a:xfrm>
            <a:off x="5911532" y="2654661"/>
            <a:ext cx="5150277" cy="3373431"/>
          </a:xfrm>
          <a:prstGeom prst="rect">
            <a:avLst/>
          </a:prstGeom>
        </p:spPr>
      </p:pic>
      <p:sp>
        <p:nvSpPr>
          <p:cNvPr id="15" name="Rectangle 14">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24309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F1447-C40E-4D2F-AA79-66FB3540AFA6}"/>
              </a:ext>
            </a:extLst>
          </p:cNvPr>
          <p:cNvSpPr>
            <a:spLocks noGrp="1"/>
          </p:cNvSpPr>
          <p:nvPr>
            <p:ph type="title"/>
          </p:nvPr>
        </p:nvSpPr>
        <p:spPr/>
        <p:txBody>
          <a:bodyPr/>
          <a:lstStyle/>
          <a:p>
            <a:r>
              <a:rPr lang="en-US" dirty="0"/>
              <a:t>Forward Propagation</a:t>
            </a:r>
          </a:p>
        </p:txBody>
      </p:sp>
      <p:sp>
        <p:nvSpPr>
          <p:cNvPr id="3" name="Content Placeholder 2">
            <a:extLst>
              <a:ext uri="{FF2B5EF4-FFF2-40B4-BE49-F238E27FC236}">
                <a16:creationId xmlns:a16="http://schemas.microsoft.com/office/drawing/2014/main" id="{5597B50C-94F4-24A2-DAC1-B1E4B0C9778F}"/>
              </a:ext>
            </a:extLst>
          </p:cNvPr>
          <p:cNvSpPr>
            <a:spLocks noGrp="1"/>
          </p:cNvSpPr>
          <p:nvPr>
            <p:ph idx="1"/>
          </p:nvPr>
        </p:nvSpPr>
        <p:spPr/>
        <p:txBody>
          <a:bodyPr/>
          <a:lstStyle/>
          <a:p>
            <a:r>
              <a:rPr lang="en-US" dirty="0"/>
              <a:t>Initialize weights and bias randomly </a:t>
            </a:r>
          </a:p>
          <a:p>
            <a:r>
              <a:rPr lang="en-US" dirty="0"/>
              <a:t>Calculate Weighted sum and bias and feed forward </a:t>
            </a:r>
          </a:p>
        </p:txBody>
      </p:sp>
      <p:sp>
        <p:nvSpPr>
          <p:cNvPr id="4" name="Oval 3">
            <a:extLst>
              <a:ext uri="{FF2B5EF4-FFF2-40B4-BE49-F238E27FC236}">
                <a16:creationId xmlns:a16="http://schemas.microsoft.com/office/drawing/2014/main" id="{4A10A07A-386C-E6DE-5694-5F991B850561}"/>
              </a:ext>
            </a:extLst>
          </p:cNvPr>
          <p:cNvSpPr/>
          <p:nvPr/>
        </p:nvSpPr>
        <p:spPr>
          <a:xfrm>
            <a:off x="1204332" y="3863897"/>
            <a:ext cx="836341" cy="8196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X1</a:t>
            </a:r>
          </a:p>
        </p:txBody>
      </p:sp>
      <p:sp>
        <p:nvSpPr>
          <p:cNvPr id="5" name="Oval 4">
            <a:extLst>
              <a:ext uri="{FF2B5EF4-FFF2-40B4-BE49-F238E27FC236}">
                <a16:creationId xmlns:a16="http://schemas.microsoft.com/office/drawing/2014/main" id="{903A0690-FE84-4072-156F-1035CA199466}"/>
              </a:ext>
            </a:extLst>
          </p:cNvPr>
          <p:cNvSpPr/>
          <p:nvPr/>
        </p:nvSpPr>
        <p:spPr>
          <a:xfrm>
            <a:off x="1204332" y="5020430"/>
            <a:ext cx="836341" cy="8196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X2</a:t>
            </a:r>
          </a:p>
        </p:txBody>
      </p:sp>
      <p:sp>
        <p:nvSpPr>
          <p:cNvPr id="6" name="Oval 5">
            <a:extLst>
              <a:ext uri="{FF2B5EF4-FFF2-40B4-BE49-F238E27FC236}">
                <a16:creationId xmlns:a16="http://schemas.microsoft.com/office/drawing/2014/main" id="{5351D93E-90B8-F48F-AD61-D5EFBC754AE0}"/>
              </a:ext>
            </a:extLst>
          </p:cNvPr>
          <p:cNvSpPr/>
          <p:nvPr/>
        </p:nvSpPr>
        <p:spPr>
          <a:xfrm>
            <a:off x="2683727" y="2890024"/>
            <a:ext cx="836341" cy="8196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A1</a:t>
            </a:r>
          </a:p>
        </p:txBody>
      </p:sp>
      <p:sp>
        <p:nvSpPr>
          <p:cNvPr id="7" name="Oval 6">
            <a:extLst>
              <a:ext uri="{FF2B5EF4-FFF2-40B4-BE49-F238E27FC236}">
                <a16:creationId xmlns:a16="http://schemas.microsoft.com/office/drawing/2014/main" id="{583F5289-0E58-AB62-0E9A-270AAE598F11}"/>
              </a:ext>
            </a:extLst>
          </p:cNvPr>
          <p:cNvSpPr/>
          <p:nvPr/>
        </p:nvSpPr>
        <p:spPr>
          <a:xfrm>
            <a:off x="2683727" y="4123685"/>
            <a:ext cx="836341" cy="8196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A2</a:t>
            </a:r>
          </a:p>
        </p:txBody>
      </p:sp>
      <p:sp>
        <p:nvSpPr>
          <p:cNvPr id="8" name="Oval 7">
            <a:extLst>
              <a:ext uri="{FF2B5EF4-FFF2-40B4-BE49-F238E27FC236}">
                <a16:creationId xmlns:a16="http://schemas.microsoft.com/office/drawing/2014/main" id="{F9010080-13ED-83EA-AC8C-2F0825CA7BC9}"/>
              </a:ext>
            </a:extLst>
          </p:cNvPr>
          <p:cNvSpPr/>
          <p:nvPr/>
        </p:nvSpPr>
        <p:spPr>
          <a:xfrm>
            <a:off x="2683726" y="5564372"/>
            <a:ext cx="836341" cy="8196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A3</a:t>
            </a:r>
          </a:p>
        </p:txBody>
      </p:sp>
      <p:sp>
        <p:nvSpPr>
          <p:cNvPr id="9" name="Oval 8">
            <a:extLst>
              <a:ext uri="{FF2B5EF4-FFF2-40B4-BE49-F238E27FC236}">
                <a16:creationId xmlns:a16="http://schemas.microsoft.com/office/drawing/2014/main" id="{3030B0F4-3E8D-16DA-21AC-005153DA4377}"/>
              </a:ext>
            </a:extLst>
          </p:cNvPr>
          <p:cNvSpPr/>
          <p:nvPr/>
        </p:nvSpPr>
        <p:spPr>
          <a:xfrm>
            <a:off x="4363844" y="3429000"/>
            <a:ext cx="836341" cy="8196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A4</a:t>
            </a:r>
          </a:p>
        </p:txBody>
      </p:sp>
      <p:sp>
        <p:nvSpPr>
          <p:cNvPr id="10" name="Oval 9">
            <a:extLst>
              <a:ext uri="{FF2B5EF4-FFF2-40B4-BE49-F238E27FC236}">
                <a16:creationId xmlns:a16="http://schemas.microsoft.com/office/drawing/2014/main" id="{0380EC7A-6484-E2B4-AD84-8F7318215ADE}"/>
              </a:ext>
            </a:extLst>
          </p:cNvPr>
          <p:cNvSpPr/>
          <p:nvPr/>
        </p:nvSpPr>
        <p:spPr>
          <a:xfrm>
            <a:off x="4363844" y="5020429"/>
            <a:ext cx="836341" cy="8196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A5</a:t>
            </a:r>
          </a:p>
        </p:txBody>
      </p:sp>
      <p:sp>
        <p:nvSpPr>
          <p:cNvPr id="11" name="Oval 10">
            <a:extLst>
              <a:ext uri="{FF2B5EF4-FFF2-40B4-BE49-F238E27FC236}">
                <a16:creationId xmlns:a16="http://schemas.microsoft.com/office/drawing/2014/main" id="{001DF7AA-2AA6-9D5F-1710-08F83E94821A}"/>
              </a:ext>
            </a:extLst>
          </p:cNvPr>
          <p:cNvSpPr/>
          <p:nvPr/>
        </p:nvSpPr>
        <p:spPr>
          <a:xfrm>
            <a:off x="5570034" y="4232001"/>
            <a:ext cx="836341" cy="819615"/>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Y^</a:t>
            </a:r>
          </a:p>
        </p:txBody>
      </p:sp>
      <p:cxnSp>
        <p:nvCxnSpPr>
          <p:cNvPr id="13" name="Straight Arrow Connector 12">
            <a:extLst>
              <a:ext uri="{FF2B5EF4-FFF2-40B4-BE49-F238E27FC236}">
                <a16:creationId xmlns:a16="http://schemas.microsoft.com/office/drawing/2014/main" id="{D9000561-08F7-92D7-EFD7-7C0BDCEE2420}"/>
              </a:ext>
            </a:extLst>
          </p:cNvPr>
          <p:cNvCxnSpPr>
            <a:cxnSpLocks/>
            <a:endCxn id="6" idx="2"/>
          </p:cNvCxnSpPr>
          <p:nvPr/>
        </p:nvCxnSpPr>
        <p:spPr>
          <a:xfrm flipV="1">
            <a:off x="2040673" y="3299832"/>
            <a:ext cx="643054" cy="81775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C989191D-FFC0-EAB9-E917-7599B80B81A8}"/>
              </a:ext>
            </a:extLst>
          </p:cNvPr>
          <p:cNvCxnSpPr>
            <a:cxnSpLocks/>
            <a:stCxn id="5" idx="6"/>
          </p:cNvCxnSpPr>
          <p:nvPr/>
        </p:nvCxnSpPr>
        <p:spPr>
          <a:xfrm flipV="1">
            <a:off x="2040673" y="3424762"/>
            <a:ext cx="690446" cy="200547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33FBF7F7-94B7-F587-1E03-911EE1302C8D}"/>
              </a:ext>
            </a:extLst>
          </p:cNvPr>
          <p:cNvCxnSpPr>
            <a:cxnSpLocks/>
            <a:stCxn id="4" idx="6"/>
            <a:endCxn id="7" idx="2"/>
          </p:cNvCxnSpPr>
          <p:nvPr/>
        </p:nvCxnSpPr>
        <p:spPr>
          <a:xfrm>
            <a:off x="2040673" y="4273705"/>
            <a:ext cx="643054" cy="25978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B8AECFDA-1EAA-38E1-BC9A-40B19F36FEEE}"/>
              </a:ext>
            </a:extLst>
          </p:cNvPr>
          <p:cNvCxnSpPr>
            <a:cxnSpLocks/>
            <a:endCxn id="8" idx="2"/>
          </p:cNvCxnSpPr>
          <p:nvPr/>
        </p:nvCxnSpPr>
        <p:spPr>
          <a:xfrm>
            <a:off x="2040673" y="4271847"/>
            <a:ext cx="643053" cy="170233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92792771-4BC0-768D-BB1D-2789F4CD0A12}"/>
              </a:ext>
            </a:extLst>
          </p:cNvPr>
          <p:cNvCxnSpPr>
            <a:cxnSpLocks/>
            <a:stCxn id="5" idx="6"/>
            <a:endCxn id="7" idx="2"/>
          </p:cNvCxnSpPr>
          <p:nvPr/>
        </p:nvCxnSpPr>
        <p:spPr>
          <a:xfrm flipV="1">
            <a:off x="2040673" y="4533493"/>
            <a:ext cx="643054" cy="89674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0FE808F3-2BA5-6BEF-6020-1C01942DE01C}"/>
              </a:ext>
            </a:extLst>
          </p:cNvPr>
          <p:cNvCxnSpPr>
            <a:cxnSpLocks/>
            <a:stCxn id="5" idx="6"/>
            <a:endCxn id="8" idx="2"/>
          </p:cNvCxnSpPr>
          <p:nvPr/>
        </p:nvCxnSpPr>
        <p:spPr>
          <a:xfrm>
            <a:off x="2040673" y="5430238"/>
            <a:ext cx="643053" cy="54394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9CF916E6-A95C-85C7-72EB-77952DAC7D12}"/>
              </a:ext>
            </a:extLst>
          </p:cNvPr>
          <p:cNvCxnSpPr>
            <a:cxnSpLocks/>
            <a:endCxn id="9" idx="2"/>
          </p:cNvCxnSpPr>
          <p:nvPr/>
        </p:nvCxnSpPr>
        <p:spPr>
          <a:xfrm>
            <a:off x="3520068" y="3270723"/>
            <a:ext cx="843776" cy="5680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65A9B125-AE8D-3782-F0F6-C59C4F212EB9}"/>
              </a:ext>
            </a:extLst>
          </p:cNvPr>
          <p:cNvCxnSpPr>
            <a:cxnSpLocks/>
            <a:endCxn id="10" idx="2"/>
          </p:cNvCxnSpPr>
          <p:nvPr/>
        </p:nvCxnSpPr>
        <p:spPr>
          <a:xfrm>
            <a:off x="3497301" y="3335476"/>
            <a:ext cx="866543" cy="209476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9A1D56E9-E6E0-C72E-5BB2-F5E66B291565}"/>
              </a:ext>
            </a:extLst>
          </p:cNvPr>
          <p:cNvCxnSpPr>
            <a:cxnSpLocks/>
            <a:endCxn id="10" idx="2"/>
          </p:cNvCxnSpPr>
          <p:nvPr/>
        </p:nvCxnSpPr>
        <p:spPr>
          <a:xfrm>
            <a:off x="3497300" y="4496248"/>
            <a:ext cx="866544" cy="93398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AEF4F4AC-2D02-3A4E-966B-8B43763029D7}"/>
              </a:ext>
            </a:extLst>
          </p:cNvPr>
          <p:cNvCxnSpPr>
            <a:cxnSpLocks/>
            <a:endCxn id="10" idx="2"/>
          </p:cNvCxnSpPr>
          <p:nvPr/>
        </p:nvCxnSpPr>
        <p:spPr>
          <a:xfrm flipV="1">
            <a:off x="3520067" y="5430237"/>
            <a:ext cx="843777" cy="48675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E0F48EAF-810A-8557-4652-24F0791C2AE6}"/>
              </a:ext>
            </a:extLst>
          </p:cNvPr>
          <p:cNvCxnSpPr>
            <a:cxnSpLocks/>
            <a:endCxn id="9" idx="2"/>
          </p:cNvCxnSpPr>
          <p:nvPr/>
        </p:nvCxnSpPr>
        <p:spPr>
          <a:xfrm flipV="1">
            <a:off x="3489864" y="3838808"/>
            <a:ext cx="873980" cy="206476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C62D02D6-5165-67D1-DE70-83FF7979A57D}"/>
              </a:ext>
            </a:extLst>
          </p:cNvPr>
          <p:cNvCxnSpPr>
            <a:cxnSpLocks/>
            <a:endCxn id="9" idx="2"/>
          </p:cNvCxnSpPr>
          <p:nvPr/>
        </p:nvCxnSpPr>
        <p:spPr>
          <a:xfrm flipV="1">
            <a:off x="3527502" y="3838808"/>
            <a:ext cx="836342" cy="74834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39DB4306-8D52-4B73-F4E9-3B40A7566C29}"/>
              </a:ext>
            </a:extLst>
          </p:cNvPr>
          <p:cNvCxnSpPr>
            <a:cxnSpLocks/>
          </p:cNvCxnSpPr>
          <p:nvPr/>
        </p:nvCxnSpPr>
        <p:spPr>
          <a:xfrm>
            <a:off x="4782014" y="3863897"/>
            <a:ext cx="843776" cy="5680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9C7DBFB3-F28B-E156-920D-C5FDA19C73B3}"/>
              </a:ext>
            </a:extLst>
          </p:cNvPr>
          <p:cNvCxnSpPr>
            <a:cxnSpLocks/>
          </p:cNvCxnSpPr>
          <p:nvPr/>
        </p:nvCxnSpPr>
        <p:spPr>
          <a:xfrm flipV="1">
            <a:off x="4808498" y="4908556"/>
            <a:ext cx="843777" cy="48675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3" name="TextBox 42">
            <a:extLst>
              <a:ext uri="{FF2B5EF4-FFF2-40B4-BE49-F238E27FC236}">
                <a16:creationId xmlns:a16="http://schemas.microsoft.com/office/drawing/2014/main" id="{4A23F77F-7082-6E5D-BDFA-C29495E36D93}"/>
              </a:ext>
            </a:extLst>
          </p:cNvPr>
          <p:cNvSpPr txBox="1"/>
          <p:nvPr/>
        </p:nvSpPr>
        <p:spPr>
          <a:xfrm>
            <a:off x="2008916" y="3323010"/>
            <a:ext cx="513282" cy="369332"/>
          </a:xfrm>
          <a:prstGeom prst="rect">
            <a:avLst/>
          </a:prstGeom>
          <a:noFill/>
        </p:spPr>
        <p:txBody>
          <a:bodyPr wrap="none" rtlCol="0">
            <a:spAutoFit/>
          </a:bodyPr>
          <a:lstStyle/>
          <a:p>
            <a:r>
              <a:rPr lang="en-US" dirty="0"/>
              <a:t>W1</a:t>
            </a:r>
          </a:p>
        </p:txBody>
      </p:sp>
      <p:sp>
        <p:nvSpPr>
          <p:cNvPr id="44" name="TextBox 43">
            <a:extLst>
              <a:ext uri="{FF2B5EF4-FFF2-40B4-BE49-F238E27FC236}">
                <a16:creationId xmlns:a16="http://schemas.microsoft.com/office/drawing/2014/main" id="{A87A2473-BCA6-54D5-3275-1B8214CB43C5}"/>
              </a:ext>
            </a:extLst>
          </p:cNvPr>
          <p:cNvSpPr txBox="1"/>
          <p:nvPr/>
        </p:nvSpPr>
        <p:spPr>
          <a:xfrm>
            <a:off x="2554696" y="3682030"/>
            <a:ext cx="474810" cy="369332"/>
          </a:xfrm>
          <a:prstGeom prst="rect">
            <a:avLst/>
          </a:prstGeom>
          <a:noFill/>
        </p:spPr>
        <p:txBody>
          <a:bodyPr wrap="none" rtlCol="0">
            <a:spAutoFit/>
          </a:bodyPr>
          <a:lstStyle/>
          <a:p>
            <a:r>
              <a:rPr lang="en-US" dirty="0"/>
              <a:t>w2</a:t>
            </a:r>
          </a:p>
        </p:txBody>
      </p:sp>
      <p:sp>
        <p:nvSpPr>
          <p:cNvPr id="45" name="TextBox 44">
            <a:extLst>
              <a:ext uri="{FF2B5EF4-FFF2-40B4-BE49-F238E27FC236}">
                <a16:creationId xmlns:a16="http://schemas.microsoft.com/office/drawing/2014/main" id="{9B4850AD-B57C-D22B-972A-57361805C255}"/>
              </a:ext>
            </a:extLst>
          </p:cNvPr>
          <p:cNvSpPr txBox="1"/>
          <p:nvPr/>
        </p:nvSpPr>
        <p:spPr>
          <a:xfrm>
            <a:off x="2351814" y="4750370"/>
            <a:ext cx="474810" cy="369332"/>
          </a:xfrm>
          <a:prstGeom prst="rect">
            <a:avLst/>
          </a:prstGeom>
          <a:noFill/>
        </p:spPr>
        <p:txBody>
          <a:bodyPr wrap="none" rtlCol="0">
            <a:spAutoFit/>
          </a:bodyPr>
          <a:lstStyle/>
          <a:p>
            <a:r>
              <a:rPr lang="en-US" dirty="0"/>
              <a:t>w4</a:t>
            </a:r>
          </a:p>
        </p:txBody>
      </p:sp>
      <p:sp>
        <p:nvSpPr>
          <p:cNvPr id="46" name="TextBox 45">
            <a:extLst>
              <a:ext uri="{FF2B5EF4-FFF2-40B4-BE49-F238E27FC236}">
                <a16:creationId xmlns:a16="http://schemas.microsoft.com/office/drawing/2014/main" id="{25B5033F-8EF7-D6BD-D30E-5DA47C77D1EC}"/>
              </a:ext>
            </a:extLst>
          </p:cNvPr>
          <p:cNvSpPr txBox="1"/>
          <p:nvPr/>
        </p:nvSpPr>
        <p:spPr>
          <a:xfrm>
            <a:off x="2031958" y="5730614"/>
            <a:ext cx="474810" cy="369332"/>
          </a:xfrm>
          <a:prstGeom prst="rect">
            <a:avLst/>
          </a:prstGeom>
          <a:noFill/>
        </p:spPr>
        <p:txBody>
          <a:bodyPr wrap="none" rtlCol="0">
            <a:spAutoFit/>
          </a:bodyPr>
          <a:lstStyle/>
          <a:p>
            <a:r>
              <a:rPr lang="en-US" dirty="0"/>
              <a:t>w6</a:t>
            </a:r>
          </a:p>
        </p:txBody>
      </p:sp>
      <p:sp>
        <p:nvSpPr>
          <p:cNvPr id="47" name="TextBox 46">
            <a:extLst>
              <a:ext uri="{FF2B5EF4-FFF2-40B4-BE49-F238E27FC236}">
                <a16:creationId xmlns:a16="http://schemas.microsoft.com/office/drawing/2014/main" id="{579F1A76-1D96-D4A0-CBAC-9635F1B4B5C9}"/>
              </a:ext>
            </a:extLst>
          </p:cNvPr>
          <p:cNvSpPr txBox="1"/>
          <p:nvPr/>
        </p:nvSpPr>
        <p:spPr>
          <a:xfrm>
            <a:off x="2493714" y="5228893"/>
            <a:ext cx="474810" cy="369332"/>
          </a:xfrm>
          <a:prstGeom prst="rect">
            <a:avLst/>
          </a:prstGeom>
          <a:noFill/>
        </p:spPr>
        <p:txBody>
          <a:bodyPr wrap="none" rtlCol="0">
            <a:spAutoFit/>
          </a:bodyPr>
          <a:lstStyle/>
          <a:p>
            <a:r>
              <a:rPr lang="en-US" dirty="0"/>
              <a:t>w5</a:t>
            </a:r>
          </a:p>
        </p:txBody>
      </p:sp>
      <p:sp>
        <p:nvSpPr>
          <p:cNvPr id="48" name="TextBox 47">
            <a:extLst>
              <a:ext uri="{FF2B5EF4-FFF2-40B4-BE49-F238E27FC236}">
                <a16:creationId xmlns:a16="http://schemas.microsoft.com/office/drawing/2014/main" id="{A852380C-1DDA-B6FF-4B3F-C9089E233075}"/>
              </a:ext>
            </a:extLst>
          </p:cNvPr>
          <p:cNvSpPr txBox="1"/>
          <p:nvPr/>
        </p:nvSpPr>
        <p:spPr>
          <a:xfrm>
            <a:off x="2271063" y="4075720"/>
            <a:ext cx="474810" cy="369332"/>
          </a:xfrm>
          <a:prstGeom prst="rect">
            <a:avLst/>
          </a:prstGeom>
          <a:noFill/>
        </p:spPr>
        <p:txBody>
          <a:bodyPr wrap="none" rtlCol="0">
            <a:spAutoFit/>
          </a:bodyPr>
          <a:lstStyle/>
          <a:p>
            <a:r>
              <a:rPr lang="en-US" dirty="0"/>
              <a:t>w6</a:t>
            </a:r>
          </a:p>
        </p:txBody>
      </p:sp>
      <p:sp>
        <p:nvSpPr>
          <p:cNvPr id="49" name="TextBox 48">
            <a:extLst>
              <a:ext uri="{FF2B5EF4-FFF2-40B4-BE49-F238E27FC236}">
                <a16:creationId xmlns:a16="http://schemas.microsoft.com/office/drawing/2014/main" id="{D2B2015C-5234-48FD-61C6-187C820275FC}"/>
              </a:ext>
            </a:extLst>
          </p:cNvPr>
          <p:cNvSpPr txBox="1"/>
          <p:nvPr/>
        </p:nvSpPr>
        <p:spPr>
          <a:xfrm>
            <a:off x="2198077" y="6418385"/>
            <a:ext cx="570990" cy="369332"/>
          </a:xfrm>
          <a:prstGeom prst="rect">
            <a:avLst/>
          </a:prstGeom>
          <a:noFill/>
        </p:spPr>
        <p:txBody>
          <a:bodyPr wrap="none" rtlCol="0">
            <a:spAutoFit/>
          </a:bodyPr>
          <a:lstStyle/>
          <a:p>
            <a:r>
              <a:rPr lang="en-US" dirty="0"/>
              <a:t>B=0</a:t>
            </a:r>
          </a:p>
        </p:txBody>
      </p:sp>
    </p:spTree>
    <p:extLst>
      <p:ext uri="{BB962C8B-B14F-4D97-AF65-F5344CB8AC3E}">
        <p14:creationId xmlns:p14="http://schemas.microsoft.com/office/powerpoint/2010/main" val="3428701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6AA3A-FEB3-87DF-C168-4EDBC8A5075B}"/>
              </a:ext>
            </a:extLst>
          </p:cNvPr>
          <p:cNvSpPr>
            <a:spLocks noGrp="1"/>
          </p:cNvSpPr>
          <p:nvPr>
            <p:ph type="title"/>
          </p:nvPr>
        </p:nvSpPr>
        <p:spPr/>
        <p:txBody>
          <a:bodyPr/>
          <a:lstStyle/>
          <a:p>
            <a:r>
              <a:rPr lang="en-US" dirty="0"/>
              <a:t>Backward Propagation</a:t>
            </a:r>
          </a:p>
        </p:txBody>
      </p:sp>
      <p:sp>
        <p:nvSpPr>
          <p:cNvPr id="3" name="Content Placeholder 2">
            <a:extLst>
              <a:ext uri="{FF2B5EF4-FFF2-40B4-BE49-F238E27FC236}">
                <a16:creationId xmlns:a16="http://schemas.microsoft.com/office/drawing/2014/main" id="{C4040177-633E-98B1-F5CA-CE7197EBD75E}"/>
              </a:ext>
            </a:extLst>
          </p:cNvPr>
          <p:cNvSpPr>
            <a:spLocks noGrp="1"/>
          </p:cNvSpPr>
          <p:nvPr>
            <p:ph idx="1"/>
          </p:nvPr>
        </p:nvSpPr>
        <p:spPr>
          <a:xfrm>
            <a:off x="729049" y="1690688"/>
            <a:ext cx="10624751" cy="4486275"/>
          </a:xfrm>
        </p:spPr>
        <p:txBody>
          <a:bodyPr/>
          <a:lstStyle/>
          <a:p>
            <a:r>
              <a:rPr lang="en-US" dirty="0"/>
              <a:t>Define Cost Function</a:t>
            </a:r>
          </a:p>
          <a:p>
            <a:r>
              <a:rPr lang="en-US" dirty="0"/>
              <a:t>During Backward propagation, Deep Learning uses Gradient Descent Algorithm to find optimized weights and biases </a:t>
            </a:r>
          </a:p>
          <a:p>
            <a:r>
              <a:rPr lang="en-US" dirty="0"/>
              <a:t>Learning rat	e dictates how fast gradients will move (0.01 vs 0.1) </a:t>
            </a:r>
          </a:p>
        </p:txBody>
      </p:sp>
    </p:spTree>
    <p:extLst>
      <p:ext uri="{BB962C8B-B14F-4D97-AF65-F5344CB8AC3E}">
        <p14:creationId xmlns:p14="http://schemas.microsoft.com/office/powerpoint/2010/main" val="20670300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F3025-8D2F-A36B-39C0-A2F0BBA802B0}"/>
              </a:ext>
            </a:extLst>
          </p:cNvPr>
          <p:cNvSpPr>
            <a:spLocks noGrp="1"/>
          </p:cNvSpPr>
          <p:nvPr>
            <p:ph type="title"/>
          </p:nvPr>
        </p:nvSpPr>
        <p:spPr>
          <a:xfrm>
            <a:off x="771277" y="365126"/>
            <a:ext cx="10582523" cy="652642"/>
          </a:xfrm>
        </p:spPr>
        <p:txBody>
          <a:bodyPr>
            <a:normAutofit fontScale="90000"/>
          </a:bodyPr>
          <a:lstStyle/>
          <a:p>
            <a:r>
              <a:rPr lang="en-US" dirty="0"/>
              <a:t>Intro</a:t>
            </a:r>
          </a:p>
        </p:txBody>
      </p:sp>
      <p:pic>
        <p:nvPicPr>
          <p:cNvPr id="7" name="Picture 6">
            <a:extLst>
              <a:ext uri="{FF2B5EF4-FFF2-40B4-BE49-F238E27FC236}">
                <a16:creationId xmlns:a16="http://schemas.microsoft.com/office/drawing/2014/main" id="{D765118E-771B-0404-8AF7-F9DB9A8CBE83}"/>
              </a:ext>
            </a:extLst>
          </p:cNvPr>
          <p:cNvPicPr>
            <a:picLocks noChangeAspect="1"/>
          </p:cNvPicPr>
          <p:nvPr/>
        </p:nvPicPr>
        <p:blipFill>
          <a:blip r:embed="rId2"/>
          <a:stretch>
            <a:fillRect/>
          </a:stretch>
        </p:blipFill>
        <p:spPr>
          <a:xfrm>
            <a:off x="0" y="1017768"/>
            <a:ext cx="5931775" cy="5224006"/>
          </a:xfrm>
          <a:prstGeom prst="rect">
            <a:avLst/>
          </a:prstGeom>
        </p:spPr>
      </p:pic>
      <p:sp>
        <p:nvSpPr>
          <p:cNvPr id="8" name="TextBox 7">
            <a:extLst>
              <a:ext uri="{FF2B5EF4-FFF2-40B4-BE49-F238E27FC236}">
                <a16:creationId xmlns:a16="http://schemas.microsoft.com/office/drawing/2014/main" id="{826751D7-8136-08C6-CD35-7FEDB4939D82}"/>
              </a:ext>
            </a:extLst>
          </p:cNvPr>
          <p:cNvSpPr txBox="1"/>
          <p:nvPr/>
        </p:nvSpPr>
        <p:spPr>
          <a:xfrm>
            <a:off x="6096000" y="642017"/>
            <a:ext cx="4985430" cy="1477328"/>
          </a:xfrm>
          <a:prstGeom prst="rect">
            <a:avLst/>
          </a:prstGeom>
          <a:noFill/>
        </p:spPr>
        <p:txBody>
          <a:bodyPr wrap="square" rtlCol="0">
            <a:spAutoFit/>
          </a:bodyPr>
          <a:lstStyle/>
          <a:p>
            <a:r>
              <a:rPr lang="en-US" b="1" dirty="0"/>
              <a:t>AI -The umbrella Term </a:t>
            </a:r>
          </a:p>
          <a:p>
            <a:r>
              <a:rPr lang="en-US" dirty="0"/>
              <a:t>  The broadest concept, aiming to create machines that can simulate human-like intelligence, including problem-solving, learning, decision-making, and understanding.</a:t>
            </a:r>
          </a:p>
        </p:txBody>
      </p:sp>
      <p:sp>
        <p:nvSpPr>
          <p:cNvPr id="9" name="TextBox 8">
            <a:extLst>
              <a:ext uri="{FF2B5EF4-FFF2-40B4-BE49-F238E27FC236}">
                <a16:creationId xmlns:a16="http://schemas.microsoft.com/office/drawing/2014/main" id="{43727688-5659-E210-B790-C578A626666F}"/>
              </a:ext>
            </a:extLst>
          </p:cNvPr>
          <p:cNvSpPr txBox="1"/>
          <p:nvPr/>
        </p:nvSpPr>
        <p:spPr>
          <a:xfrm>
            <a:off x="6062537" y="2537100"/>
            <a:ext cx="3391563" cy="1105232"/>
          </a:xfrm>
          <a:prstGeom prst="rect">
            <a:avLst/>
          </a:prstGeom>
          <a:noFill/>
        </p:spPr>
        <p:txBody>
          <a:bodyPr wrap="square" rtlCol="0">
            <a:spAutoFit/>
          </a:bodyPr>
          <a:lstStyle/>
          <a:p>
            <a:endParaRPr lang="en-US" dirty="0"/>
          </a:p>
        </p:txBody>
      </p:sp>
      <p:sp>
        <p:nvSpPr>
          <p:cNvPr id="10" name="TextBox 9">
            <a:extLst>
              <a:ext uri="{FF2B5EF4-FFF2-40B4-BE49-F238E27FC236}">
                <a16:creationId xmlns:a16="http://schemas.microsoft.com/office/drawing/2014/main" id="{F2B0A13A-2EE6-3192-1082-A6BC60066BE0}"/>
              </a:ext>
            </a:extLst>
          </p:cNvPr>
          <p:cNvSpPr txBox="1"/>
          <p:nvPr/>
        </p:nvSpPr>
        <p:spPr>
          <a:xfrm>
            <a:off x="6175181" y="3819162"/>
            <a:ext cx="3391563" cy="1105232"/>
          </a:xfrm>
          <a:prstGeom prst="rect">
            <a:avLst/>
          </a:prstGeom>
          <a:noFill/>
        </p:spPr>
        <p:txBody>
          <a:bodyPr wrap="square" rtlCol="0">
            <a:spAutoFit/>
          </a:bodyPr>
          <a:lstStyle/>
          <a:p>
            <a:endParaRPr lang="en-US" dirty="0"/>
          </a:p>
        </p:txBody>
      </p:sp>
      <p:sp>
        <p:nvSpPr>
          <p:cNvPr id="11" name="TextBox 10">
            <a:extLst>
              <a:ext uri="{FF2B5EF4-FFF2-40B4-BE49-F238E27FC236}">
                <a16:creationId xmlns:a16="http://schemas.microsoft.com/office/drawing/2014/main" id="{EC6402FE-5BF5-72BC-7206-559B55B2C5BA}"/>
              </a:ext>
            </a:extLst>
          </p:cNvPr>
          <p:cNvSpPr txBox="1"/>
          <p:nvPr/>
        </p:nvSpPr>
        <p:spPr>
          <a:xfrm>
            <a:off x="6062537" y="5071931"/>
            <a:ext cx="4495139" cy="369332"/>
          </a:xfrm>
          <a:prstGeom prst="rect">
            <a:avLst/>
          </a:prstGeom>
          <a:noFill/>
        </p:spPr>
        <p:txBody>
          <a:bodyPr wrap="square" rtlCol="0">
            <a:spAutoFit/>
          </a:bodyPr>
          <a:lstStyle/>
          <a:p>
            <a:r>
              <a:rPr lang="en-US" b="1" dirty="0"/>
              <a:t>Generative AI -Creating new content</a:t>
            </a:r>
          </a:p>
        </p:txBody>
      </p:sp>
      <p:sp>
        <p:nvSpPr>
          <p:cNvPr id="12" name="TextBox 11">
            <a:extLst>
              <a:ext uri="{FF2B5EF4-FFF2-40B4-BE49-F238E27FC236}">
                <a16:creationId xmlns:a16="http://schemas.microsoft.com/office/drawing/2014/main" id="{183C8735-891E-6298-53CC-083F9467FBB7}"/>
              </a:ext>
            </a:extLst>
          </p:cNvPr>
          <p:cNvSpPr txBox="1"/>
          <p:nvPr/>
        </p:nvSpPr>
        <p:spPr>
          <a:xfrm>
            <a:off x="6095999" y="2444685"/>
            <a:ext cx="5545041" cy="1754326"/>
          </a:xfrm>
          <a:prstGeom prst="rect">
            <a:avLst/>
          </a:prstGeom>
          <a:noFill/>
        </p:spPr>
        <p:txBody>
          <a:bodyPr wrap="square" rtlCol="0">
            <a:spAutoFit/>
          </a:bodyPr>
          <a:lstStyle/>
          <a:p>
            <a:r>
              <a:rPr lang="en-US" b="1" dirty="0"/>
              <a:t>Machine Learning (ML)- Teaching AI to learn from data</a:t>
            </a:r>
          </a:p>
          <a:p>
            <a:r>
              <a:rPr lang="en-US" dirty="0"/>
              <a:t>Can we classify / predict/ forecast the future based on historic data patterns</a:t>
            </a:r>
          </a:p>
          <a:p>
            <a:endParaRPr lang="en-US" dirty="0"/>
          </a:p>
          <a:p>
            <a:endParaRPr lang="en-US" dirty="0"/>
          </a:p>
        </p:txBody>
      </p:sp>
      <p:sp>
        <p:nvSpPr>
          <p:cNvPr id="13" name="TextBox 12">
            <a:extLst>
              <a:ext uri="{FF2B5EF4-FFF2-40B4-BE49-F238E27FC236}">
                <a16:creationId xmlns:a16="http://schemas.microsoft.com/office/drawing/2014/main" id="{74CEADC6-1362-7B81-EFB0-C5B520715581}"/>
              </a:ext>
            </a:extLst>
          </p:cNvPr>
          <p:cNvSpPr txBox="1"/>
          <p:nvPr/>
        </p:nvSpPr>
        <p:spPr>
          <a:xfrm>
            <a:off x="6095998" y="3524214"/>
            <a:ext cx="5545041" cy="1754326"/>
          </a:xfrm>
          <a:prstGeom prst="rect">
            <a:avLst/>
          </a:prstGeom>
          <a:noFill/>
        </p:spPr>
        <p:txBody>
          <a:bodyPr wrap="square" rtlCol="0">
            <a:spAutoFit/>
          </a:bodyPr>
          <a:lstStyle/>
          <a:p>
            <a:r>
              <a:rPr lang="en-US" b="1" dirty="0"/>
              <a:t>Deep Learning </a:t>
            </a:r>
          </a:p>
          <a:p>
            <a:r>
              <a:rPr lang="en-US" b="1" dirty="0"/>
              <a:t>       Subset of ML which is Brain/Neuron Inspired</a:t>
            </a:r>
          </a:p>
          <a:p>
            <a:r>
              <a:rPr lang="en-US" dirty="0"/>
              <a:t>A specialized area of machine learning utilizing multi-layered neural networks inspired by the human brain to learn from vast amounts of data.</a:t>
            </a:r>
            <a:endParaRPr lang="en-US" b="1" dirty="0"/>
          </a:p>
          <a:p>
            <a:endParaRPr lang="en-US" dirty="0"/>
          </a:p>
        </p:txBody>
      </p:sp>
      <p:sp>
        <p:nvSpPr>
          <p:cNvPr id="15" name="TextBox 14">
            <a:extLst>
              <a:ext uri="{FF2B5EF4-FFF2-40B4-BE49-F238E27FC236}">
                <a16:creationId xmlns:a16="http://schemas.microsoft.com/office/drawing/2014/main" id="{82F8EA28-BEE8-D3F8-38B5-783D24EDA6AD}"/>
              </a:ext>
            </a:extLst>
          </p:cNvPr>
          <p:cNvSpPr txBox="1"/>
          <p:nvPr/>
        </p:nvSpPr>
        <p:spPr>
          <a:xfrm>
            <a:off x="6166696" y="5458650"/>
            <a:ext cx="6025304" cy="923330"/>
          </a:xfrm>
          <a:prstGeom prst="rect">
            <a:avLst/>
          </a:prstGeom>
          <a:noFill/>
        </p:spPr>
        <p:txBody>
          <a:bodyPr wrap="none" rtlCol="0">
            <a:spAutoFit/>
          </a:bodyPr>
          <a:lstStyle/>
          <a:p>
            <a:r>
              <a:rPr lang="en-US" dirty="0"/>
              <a:t>Deep Learning/Transformer based AI focused on creating new,</a:t>
            </a:r>
          </a:p>
          <a:p>
            <a:r>
              <a:rPr lang="en-US" dirty="0"/>
              <a:t>original content (e.g., text, images, music, videos) </a:t>
            </a:r>
          </a:p>
          <a:p>
            <a:r>
              <a:rPr lang="en-US" dirty="0"/>
              <a:t>by learning patterns from existing data </a:t>
            </a:r>
          </a:p>
        </p:txBody>
      </p:sp>
    </p:spTree>
    <p:extLst>
      <p:ext uri="{BB962C8B-B14F-4D97-AF65-F5344CB8AC3E}">
        <p14:creationId xmlns:p14="http://schemas.microsoft.com/office/powerpoint/2010/main" val="7765455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3CBA2-76DD-4769-2E0B-5E8B66D6A2BB}"/>
              </a:ext>
            </a:extLst>
          </p:cNvPr>
          <p:cNvSpPr>
            <a:spLocks noGrp="1"/>
          </p:cNvSpPr>
          <p:nvPr>
            <p:ph type="title"/>
          </p:nvPr>
        </p:nvSpPr>
        <p:spPr>
          <a:xfrm>
            <a:off x="838200" y="3145395"/>
            <a:ext cx="10515600" cy="1325563"/>
          </a:xfrm>
        </p:spPr>
        <p:txBody>
          <a:bodyPr>
            <a:noAutofit/>
          </a:bodyPr>
          <a:lstStyle/>
          <a:p>
            <a:r>
              <a:rPr lang="en-US" sz="1800" b="1" dirty="0">
                <a:latin typeface="Calibri" panose="020F0502020204030204" pitchFamily="34" charset="0"/>
                <a:cs typeface="Calibri" panose="020F0502020204030204" pitchFamily="34" charset="0"/>
              </a:rPr>
              <a:t>Thumb Rule Number of hidden layers</a:t>
            </a:r>
            <a:br>
              <a:rPr lang="en-US" sz="1800" dirty="0">
                <a:latin typeface="Calibri" panose="020F0502020204030204" pitchFamily="34" charset="0"/>
                <a:cs typeface="Calibri" panose="020F0502020204030204" pitchFamily="34" charset="0"/>
              </a:rPr>
            </a:br>
            <a:r>
              <a:rPr lang="en-US" sz="1800" dirty="0">
                <a:latin typeface="Calibri" panose="020F0502020204030204" pitchFamily="34" charset="0"/>
                <a:cs typeface="Calibri" panose="020F0502020204030204" pitchFamily="34" charset="0"/>
              </a:rPr>
              <a:t>Simple problems: For linearly separable data, you might not need any hidden layers at all. If the data is less complex or has a low number of dimensions, one to two hidden layers might suffice.</a:t>
            </a:r>
            <a:br>
              <a:rPr lang="en-US" sz="1800" dirty="0">
                <a:latin typeface="Calibri" panose="020F0502020204030204" pitchFamily="34" charset="0"/>
                <a:cs typeface="Calibri" panose="020F0502020204030204" pitchFamily="34" charset="0"/>
              </a:rPr>
            </a:br>
            <a:r>
              <a:rPr lang="en-US" sz="1800" dirty="0">
                <a:latin typeface="Calibri" panose="020F0502020204030204" pitchFamily="34" charset="0"/>
                <a:cs typeface="Calibri" panose="020F0502020204030204" pitchFamily="34" charset="0"/>
              </a:rPr>
              <a:t>Complex problems: For tasks with a large number of features or intricate patterns, consider using three to five hidden layers.</a:t>
            </a:r>
            <a:br>
              <a:rPr lang="en-US" sz="1800" dirty="0">
                <a:latin typeface="Calibri" panose="020F0502020204030204" pitchFamily="34" charset="0"/>
                <a:cs typeface="Calibri" panose="020F0502020204030204" pitchFamily="34" charset="0"/>
              </a:rPr>
            </a:br>
            <a:r>
              <a:rPr lang="en-US" sz="1800" dirty="0">
                <a:latin typeface="Calibri" panose="020F0502020204030204" pitchFamily="34" charset="0"/>
                <a:cs typeface="Calibri" panose="020F0502020204030204" pitchFamily="34" charset="0"/>
              </a:rPr>
              <a:t>Overfitting: Be cautious with increasing the number of layers, as this can increase model complexity and lead to overfitting, especially with smaller datasets. Too many layers can also significantly worsen serving latency.</a:t>
            </a:r>
            <a:br>
              <a:rPr lang="en-US" sz="1800" dirty="0">
                <a:latin typeface="Calibri" panose="020F0502020204030204" pitchFamily="34" charset="0"/>
                <a:cs typeface="Calibri" panose="020F0502020204030204" pitchFamily="34" charset="0"/>
              </a:rPr>
            </a:br>
            <a:r>
              <a:rPr lang="en-US" sz="1800" dirty="0">
                <a:latin typeface="Calibri" panose="020F0502020204030204" pitchFamily="34" charset="0"/>
                <a:cs typeface="Calibri" panose="020F0502020204030204" pitchFamily="34" charset="0"/>
              </a:rPr>
              <a:t>Backpropagation: It can be difficult to train a network with more than one hidden layer using backpropagation.</a:t>
            </a:r>
            <a:br>
              <a:rPr lang="en-US" sz="1800" dirty="0">
                <a:latin typeface="Calibri" panose="020F0502020204030204" pitchFamily="34" charset="0"/>
                <a:cs typeface="Calibri" panose="020F0502020204030204" pitchFamily="34" charset="0"/>
              </a:rPr>
            </a:br>
            <a:br>
              <a:rPr lang="en-US" sz="1800" dirty="0">
                <a:latin typeface="Calibri" panose="020F0502020204030204" pitchFamily="34" charset="0"/>
                <a:cs typeface="Calibri" panose="020F0502020204030204" pitchFamily="34" charset="0"/>
              </a:rPr>
            </a:br>
            <a:br>
              <a:rPr lang="en-US" sz="1800" dirty="0">
                <a:latin typeface="Calibri" panose="020F0502020204030204" pitchFamily="34" charset="0"/>
                <a:cs typeface="Calibri" panose="020F0502020204030204" pitchFamily="34" charset="0"/>
              </a:rPr>
            </a:br>
            <a:r>
              <a:rPr lang="en-US" sz="1800" b="1" dirty="0">
                <a:latin typeface="Calibri" panose="020F0502020204030204" pitchFamily="34" charset="0"/>
                <a:cs typeface="Calibri" panose="020F0502020204030204" pitchFamily="34" charset="0"/>
              </a:rPr>
              <a:t>Number of neurons per hidden layer</a:t>
            </a:r>
            <a:br>
              <a:rPr lang="en-US" sz="1800" dirty="0">
                <a:latin typeface="Calibri" panose="020F0502020204030204" pitchFamily="34" charset="0"/>
                <a:cs typeface="Calibri" panose="020F0502020204030204" pitchFamily="34" charset="0"/>
              </a:rPr>
            </a:br>
            <a:r>
              <a:rPr lang="en-US" sz="1800" dirty="0">
                <a:latin typeface="Calibri" panose="020F0502020204030204" pitchFamily="34" charset="0"/>
                <a:cs typeface="Calibri" panose="020F0502020204030204" pitchFamily="34" charset="0"/>
              </a:rPr>
              <a:t>General guideline: A good starting point is to choose a number of hidden neurons between the size of the input layer and the size of the output layer.</a:t>
            </a:r>
            <a:br>
              <a:rPr lang="en-US" sz="1800" dirty="0">
                <a:latin typeface="Calibri" panose="020F0502020204030204" pitchFamily="34" charset="0"/>
                <a:cs typeface="Calibri" panose="020F0502020204030204" pitchFamily="34" charset="0"/>
              </a:rPr>
            </a:br>
            <a:r>
              <a:rPr lang="en-US" sz="1800" dirty="0">
                <a:latin typeface="Calibri" panose="020F0502020204030204" pitchFamily="34" charset="0"/>
                <a:cs typeface="Calibri" panose="020F0502020204030204" pitchFamily="34" charset="0"/>
              </a:rPr>
              <a:t>2/3 rule: A commonly cited rule of thumb is to use 2/3 the size of the input layer plus the size of the output layer.</a:t>
            </a:r>
            <a:br>
              <a:rPr lang="en-US" sz="1800" dirty="0">
                <a:latin typeface="Calibri" panose="020F0502020204030204" pitchFamily="34" charset="0"/>
                <a:cs typeface="Calibri" panose="020F0502020204030204" pitchFamily="34" charset="0"/>
              </a:rPr>
            </a:br>
            <a:r>
              <a:rPr lang="en-US" sz="1800" dirty="0">
                <a:latin typeface="Calibri" panose="020F0502020204030204" pitchFamily="34" charset="0"/>
                <a:cs typeface="Calibri" panose="020F0502020204030204" pitchFamily="34" charset="0"/>
              </a:rPr>
              <a:t>Twice the input rule: Another suggestion is to use less than twice the size of the input layer.</a:t>
            </a:r>
            <a:br>
              <a:rPr lang="en-US" sz="1800" dirty="0">
                <a:latin typeface="Calibri" panose="020F0502020204030204" pitchFamily="34" charset="0"/>
                <a:cs typeface="Calibri" panose="020F0502020204030204" pitchFamily="34" charset="0"/>
              </a:rPr>
            </a:br>
            <a:r>
              <a:rPr lang="en-US" sz="1800" dirty="0">
                <a:latin typeface="Calibri" panose="020F0502020204030204" pitchFamily="34" charset="0"/>
                <a:cs typeface="Calibri" panose="020F0502020204030204" pitchFamily="34" charset="0"/>
              </a:rPr>
              <a:t>Progressive reduction: In deeper networks, consider progressively decreasing the number of neurons in subsequent layers to extract features and get closer to the target class. </a:t>
            </a:r>
            <a:br>
              <a:rPr lang="en-US" sz="1800" dirty="0">
                <a:latin typeface="Calibri" panose="020F0502020204030204" pitchFamily="34" charset="0"/>
                <a:cs typeface="Calibri" panose="020F0502020204030204" pitchFamily="34" charset="0"/>
              </a:rPr>
            </a:br>
            <a:br>
              <a:rPr lang="en-US" sz="1800" dirty="0">
                <a:latin typeface="Calibri" panose="020F0502020204030204" pitchFamily="34" charset="0"/>
                <a:cs typeface="Calibri" panose="020F0502020204030204" pitchFamily="34" charset="0"/>
              </a:rPr>
            </a:br>
            <a:endParaRPr lang="en-US"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783744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B2FAB-DC65-D374-06D7-21EEBB4BDD80}"/>
              </a:ext>
            </a:extLst>
          </p:cNvPr>
          <p:cNvSpPr>
            <a:spLocks noGrp="1"/>
          </p:cNvSpPr>
          <p:nvPr>
            <p:ph type="title"/>
          </p:nvPr>
        </p:nvSpPr>
        <p:spPr/>
        <p:txBody>
          <a:bodyPr/>
          <a:lstStyle/>
          <a:p>
            <a:r>
              <a:rPr lang="en-US" dirty="0"/>
              <a:t>CPU Vs GPU Demo</a:t>
            </a:r>
          </a:p>
        </p:txBody>
      </p:sp>
    </p:spTree>
    <p:extLst>
      <p:ext uri="{BB962C8B-B14F-4D97-AF65-F5344CB8AC3E}">
        <p14:creationId xmlns:p14="http://schemas.microsoft.com/office/powerpoint/2010/main" val="12621077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A6B7B-E5CD-CBF8-4487-AE9F057AE6FE}"/>
              </a:ext>
            </a:extLst>
          </p:cNvPr>
          <p:cNvSpPr>
            <a:spLocks noGrp="1"/>
          </p:cNvSpPr>
          <p:nvPr>
            <p:ph type="title"/>
          </p:nvPr>
        </p:nvSpPr>
        <p:spPr/>
        <p:txBody>
          <a:bodyPr/>
          <a:lstStyle/>
          <a:p>
            <a:r>
              <a:rPr lang="en-US" dirty="0"/>
              <a:t>Training Optimization </a:t>
            </a:r>
          </a:p>
        </p:txBody>
      </p:sp>
      <p:sp>
        <p:nvSpPr>
          <p:cNvPr id="3" name="Content Placeholder 2">
            <a:extLst>
              <a:ext uri="{FF2B5EF4-FFF2-40B4-BE49-F238E27FC236}">
                <a16:creationId xmlns:a16="http://schemas.microsoft.com/office/drawing/2014/main" id="{E5AFEF37-CA64-8913-7C96-B141DA41A755}"/>
              </a:ext>
            </a:extLst>
          </p:cNvPr>
          <p:cNvSpPr>
            <a:spLocks noGrp="1"/>
          </p:cNvSpPr>
          <p:nvPr>
            <p:ph idx="1"/>
          </p:nvPr>
        </p:nvSpPr>
        <p:spPr/>
        <p:txBody>
          <a:bodyPr/>
          <a:lstStyle/>
          <a:p>
            <a:r>
              <a:rPr lang="en-US" dirty="0"/>
              <a:t>Prefetch</a:t>
            </a:r>
          </a:p>
          <a:p>
            <a:r>
              <a:rPr lang="en-US" dirty="0"/>
              <a:t>Caching</a:t>
            </a:r>
          </a:p>
          <a:p>
            <a:r>
              <a:rPr lang="en-US" dirty="0" err="1"/>
              <a:t>Parellism</a:t>
            </a:r>
            <a:r>
              <a:rPr lang="en-US" dirty="0"/>
              <a:t> </a:t>
            </a:r>
          </a:p>
          <a:p>
            <a:pPr lvl="1"/>
            <a:r>
              <a:rPr lang="en-US" dirty="0"/>
              <a:t>Model - the division of the neural network into parts and assigning each part to a different computer</a:t>
            </a:r>
          </a:p>
          <a:p>
            <a:pPr lvl="1"/>
            <a:r>
              <a:rPr lang="en-US" dirty="0"/>
              <a:t>Data - data into batches &amp; assigns each batch to a different computer</a:t>
            </a:r>
          </a:p>
          <a:p>
            <a:pPr lvl="1"/>
            <a:r>
              <a:rPr lang="en-US" dirty="0"/>
              <a:t>Hybrid </a:t>
            </a:r>
            <a:r>
              <a:rPr lang="en-US" dirty="0" err="1"/>
              <a:t>Parellelism</a:t>
            </a:r>
            <a:endParaRPr lang="en-US" dirty="0"/>
          </a:p>
          <a:p>
            <a:r>
              <a:rPr lang="en-US" dirty="0" err="1"/>
              <a:t>Torch.Tensor</a:t>
            </a:r>
            <a:r>
              <a:rPr lang="en-US" dirty="0"/>
              <a:t> / </a:t>
            </a:r>
            <a:r>
              <a:rPr lang="en-US" dirty="0" err="1"/>
              <a:t>Numba</a:t>
            </a:r>
            <a:r>
              <a:rPr lang="en-US" dirty="0"/>
              <a:t> Datatypes </a:t>
            </a:r>
          </a:p>
        </p:txBody>
      </p:sp>
      <p:pic>
        <p:nvPicPr>
          <p:cNvPr id="4" name="Picture 3">
            <a:extLst>
              <a:ext uri="{FF2B5EF4-FFF2-40B4-BE49-F238E27FC236}">
                <a16:creationId xmlns:a16="http://schemas.microsoft.com/office/drawing/2014/main" id="{6DEFC6BD-4973-D6D7-AFD4-7C6A74C60C4D}"/>
              </a:ext>
            </a:extLst>
          </p:cNvPr>
          <p:cNvPicPr>
            <a:picLocks noChangeAspect="1"/>
          </p:cNvPicPr>
          <p:nvPr/>
        </p:nvPicPr>
        <p:blipFill>
          <a:blip r:embed="rId2"/>
          <a:stretch>
            <a:fillRect/>
          </a:stretch>
        </p:blipFill>
        <p:spPr>
          <a:xfrm>
            <a:off x="5558481" y="1302116"/>
            <a:ext cx="3078892" cy="1536336"/>
          </a:xfrm>
          <a:prstGeom prst="rect">
            <a:avLst/>
          </a:prstGeom>
        </p:spPr>
      </p:pic>
    </p:spTree>
    <p:extLst>
      <p:ext uri="{BB962C8B-B14F-4D97-AF65-F5344CB8AC3E}">
        <p14:creationId xmlns:p14="http://schemas.microsoft.com/office/powerpoint/2010/main" val="41913942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76A49-1493-458B-CFEC-2ACC57965465}"/>
              </a:ext>
            </a:extLst>
          </p:cNvPr>
          <p:cNvSpPr>
            <a:spLocks noGrp="1"/>
          </p:cNvSpPr>
          <p:nvPr>
            <p:ph type="title"/>
          </p:nvPr>
        </p:nvSpPr>
        <p:spPr/>
        <p:txBody>
          <a:bodyPr/>
          <a:lstStyle/>
          <a:p>
            <a:r>
              <a:rPr lang="en-US" dirty="0"/>
              <a:t>Post training optimization</a:t>
            </a:r>
          </a:p>
        </p:txBody>
      </p:sp>
      <p:sp>
        <p:nvSpPr>
          <p:cNvPr id="3" name="Content Placeholder 2">
            <a:extLst>
              <a:ext uri="{FF2B5EF4-FFF2-40B4-BE49-F238E27FC236}">
                <a16:creationId xmlns:a16="http://schemas.microsoft.com/office/drawing/2014/main" id="{066E6280-52FF-FDE2-8E0C-1EC7FA95C006}"/>
              </a:ext>
            </a:extLst>
          </p:cNvPr>
          <p:cNvSpPr>
            <a:spLocks noGrp="1"/>
          </p:cNvSpPr>
          <p:nvPr>
            <p:ph idx="1"/>
          </p:nvPr>
        </p:nvSpPr>
        <p:spPr/>
        <p:txBody>
          <a:bodyPr/>
          <a:lstStyle/>
          <a:p>
            <a:r>
              <a:rPr lang="en-US" b="1" dirty="0"/>
              <a:t>Quantization</a:t>
            </a:r>
          </a:p>
          <a:p>
            <a:r>
              <a:rPr lang="en-US" b="1" dirty="0"/>
              <a:t>Pruning</a:t>
            </a:r>
            <a:r>
              <a:rPr lang="en-US" dirty="0"/>
              <a:t> (Removing unimportant weights to Zero)</a:t>
            </a:r>
          </a:p>
          <a:p>
            <a:r>
              <a:rPr lang="en-US" b="1" dirty="0"/>
              <a:t>Compiler Optimization:</a:t>
            </a:r>
            <a:endParaRPr lang="en-US" dirty="0"/>
          </a:p>
          <a:p>
            <a:pPr marL="0" indent="0">
              <a:buNone/>
            </a:pPr>
            <a:r>
              <a:rPr lang="en-US" dirty="0"/>
              <a:t>	Utilizing specialized deep learning compilers (e.g., TVM, </a:t>
            </a:r>
            <a:r>
              <a:rPr lang="en-US" dirty="0" err="1"/>
              <a:t>OpenVino</a:t>
            </a:r>
            <a:r>
              <a:rPr lang="en-US" dirty="0"/>
              <a:t>, </a:t>
            </a:r>
            <a:r>
              <a:rPr lang="en-US" dirty="0" err="1"/>
              <a:t>TensorRT</a:t>
            </a:r>
            <a:r>
              <a:rPr lang="en-US" dirty="0"/>
              <a:t>) to optimize the model's computational graph and generate highly efficient code for specific target hardware (e.g., GPUs, FPGAs, ASICs). These compilers can perform various graph-level transformations and optimizations like layer fusion, kernel optimization, and memory management.</a:t>
            </a:r>
          </a:p>
          <a:p>
            <a:endParaRPr lang="en-US" dirty="0"/>
          </a:p>
        </p:txBody>
      </p:sp>
    </p:spTree>
    <p:extLst>
      <p:ext uri="{BB962C8B-B14F-4D97-AF65-F5344CB8AC3E}">
        <p14:creationId xmlns:p14="http://schemas.microsoft.com/office/powerpoint/2010/main" val="3317019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D921C-7E71-73D8-3718-D071CF9E5C24}"/>
              </a:ext>
            </a:extLst>
          </p:cNvPr>
          <p:cNvSpPr>
            <a:spLocks noGrp="1"/>
          </p:cNvSpPr>
          <p:nvPr>
            <p:ph type="title"/>
          </p:nvPr>
        </p:nvSpPr>
        <p:spPr/>
        <p:txBody>
          <a:bodyPr/>
          <a:lstStyle/>
          <a:p>
            <a:r>
              <a:rPr lang="en-US" dirty="0"/>
              <a:t>Deep Learning</a:t>
            </a:r>
          </a:p>
        </p:txBody>
      </p:sp>
      <p:pic>
        <p:nvPicPr>
          <p:cNvPr id="4" name="Content Placeholder 3">
            <a:extLst>
              <a:ext uri="{FF2B5EF4-FFF2-40B4-BE49-F238E27FC236}">
                <a16:creationId xmlns:a16="http://schemas.microsoft.com/office/drawing/2014/main" id="{CE654B6D-A657-8415-03B5-7E7468F16D9B}"/>
              </a:ext>
            </a:extLst>
          </p:cNvPr>
          <p:cNvPicPr>
            <a:picLocks noGrp="1" noChangeAspect="1"/>
          </p:cNvPicPr>
          <p:nvPr>
            <p:ph idx="1"/>
          </p:nvPr>
        </p:nvPicPr>
        <p:blipFill>
          <a:blip r:embed="rId2"/>
          <a:stretch>
            <a:fillRect/>
          </a:stretch>
        </p:blipFill>
        <p:spPr>
          <a:xfrm>
            <a:off x="838200" y="1516527"/>
            <a:ext cx="9861544" cy="4660436"/>
          </a:xfrm>
          <a:prstGeom prst="rect">
            <a:avLst/>
          </a:prstGeom>
        </p:spPr>
      </p:pic>
      <p:sp>
        <p:nvSpPr>
          <p:cNvPr id="5" name="TextBox 4">
            <a:extLst>
              <a:ext uri="{FF2B5EF4-FFF2-40B4-BE49-F238E27FC236}">
                <a16:creationId xmlns:a16="http://schemas.microsoft.com/office/drawing/2014/main" id="{1FEF1D1E-97E7-7D4A-2D7D-62EAEC31C036}"/>
              </a:ext>
            </a:extLst>
          </p:cNvPr>
          <p:cNvSpPr txBox="1"/>
          <p:nvPr/>
        </p:nvSpPr>
        <p:spPr>
          <a:xfrm>
            <a:off x="7794172" y="3749159"/>
            <a:ext cx="1513114" cy="369332"/>
          </a:xfrm>
          <a:prstGeom prst="rect">
            <a:avLst/>
          </a:prstGeom>
          <a:noFill/>
        </p:spPr>
        <p:txBody>
          <a:bodyPr wrap="square" rtlCol="0">
            <a:spAutoFit/>
          </a:bodyPr>
          <a:lstStyle/>
          <a:p>
            <a:r>
              <a:rPr lang="en-US" dirty="0"/>
              <a:t>Transformers</a:t>
            </a:r>
          </a:p>
        </p:txBody>
      </p:sp>
    </p:spTree>
    <p:extLst>
      <p:ext uri="{BB962C8B-B14F-4D97-AF65-F5344CB8AC3E}">
        <p14:creationId xmlns:p14="http://schemas.microsoft.com/office/powerpoint/2010/main" val="260048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A59FFA-C523-9FD1-D74F-BE9A02A06846}"/>
              </a:ext>
            </a:extLst>
          </p:cNvPr>
          <p:cNvSpPr>
            <a:spLocks noGrp="1"/>
          </p:cNvSpPr>
          <p:nvPr>
            <p:ph type="title"/>
          </p:nvPr>
        </p:nvSpPr>
        <p:spPr>
          <a:xfrm>
            <a:off x="793662" y="386930"/>
            <a:ext cx="10066122" cy="1298448"/>
          </a:xfrm>
        </p:spPr>
        <p:txBody>
          <a:bodyPr vert="horz" lIns="91440" tIns="45720" rIns="91440" bIns="45720" rtlCol="0" anchor="b">
            <a:normAutofit/>
          </a:bodyPr>
          <a:lstStyle/>
          <a:p>
            <a:r>
              <a:rPr lang="en-US" sz="4800" kern="1200">
                <a:solidFill>
                  <a:schemeClr val="tx1"/>
                </a:solidFill>
                <a:latin typeface="+mj-lt"/>
                <a:ea typeface="+mj-ea"/>
                <a:cs typeface="+mj-cs"/>
              </a:rPr>
              <a:t>Deep Learning Vs Traditional ML</a:t>
            </a:r>
          </a:p>
        </p:txBody>
      </p:sp>
      <p:sp>
        <p:nvSpPr>
          <p:cNvPr id="12" name="Rectangle 11">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84805B5-F1CA-FF87-0487-A5BB7ABD24EE}"/>
              </a:ext>
            </a:extLst>
          </p:cNvPr>
          <p:cNvSpPr txBox="1"/>
          <p:nvPr/>
        </p:nvSpPr>
        <p:spPr>
          <a:xfrm>
            <a:off x="793662" y="1823447"/>
            <a:ext cx="5542735" cy="2845527"/>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sz="2000" dirty="0"/>
              <a:t>Deep Learning /Neural Network Algorithm Training involves Back Propagation to auto tune weights to optimize loss function</a:t>
            </a:r>
          </a:p>
        </p:txBody>
      </p:sp>
      <p:pic>
        <p:nvPicPr>
          <p:cNvPr id="4" name="Picture 3">
            <a:extLst>
              <a:ext uri="{FF2B5EF4-FFF2-40B4-BE49-F238E27FC236}">
                <a16:creationId xmlns:a16="http://schemas.microsoft.com/office/drawing/2014/main" id="{51CAA609-0CD7-B4D2-C724-7CF7516AC5AD}"/>
              </a:ext>
            </a:extLst>
          </p:cNvPr>
          <p:cNvPicPr>
            <a:picLocks noChangeAspect="1"/>
          </p:cNvPicPr>
          <p:nvPr/>
        </p:nvPicPr>
        <p:blipFill>
          <a:blip r:embed="rId2"/>
          <a:stretch>
            <a:fillRect/>
          </a:stretch>
        </p:blipFill>
        <p:spPr>
          <a:xfrm>
            <a:off x="6296014" y="2918613"/>
            <a:ext cx="4765795" cy="2633101"/>
          </a:xfrm>
          <a:prstGeom prst="rect">
            <a:avLst/>
          </a:prstGeom>
        </p:spPr>
      </p:pic>
      <p:sp>
        <p:nvSpPr>
          <p:cNvPr id="16" name="Rectangle 15">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FFE4B9C-0D55-C3A3-6332-B67D4394FE88}"/>
              </a:ext>
            </a:extLst>
          </p:cNvPr>
          <p:cNvSpPr txBox="1"/>
          <p:nvPr/>
        </p:nvSpPr>
        <p:spPr>
          <a:xfrm>
            <a:off x="864567" y="4184011"/>
            <a:ext cx="1556836" cy="646331"/>
          </a:xfrm>
          <a:prstGeom prst="rect">
            <a:avLst/>
          </a:prstGeom>
          <a:noFill/>
        </p:spPr>
        <p:txBody>
          <a:bodyPr wrap="none" rtlCol="0">
            <a:spAutoFit/>
          </a:bodyPr>
          <a:lstStyle/>
          <a:p>
            <a:r>
              <a:rPr lang="en-US" dirty="0"/>
              <a:t>Trade Off :</a:t>
            </a:r>
          </a:p>
          <a:p>
            <a:r>
              <a:rPr lang="en-US" dirty="0"/>
              <a:t>Explainability </a:t>
            </a:r>
          </a:p>
        </p:txBody>
      </p:sp>
    </p:spTree>
    <p:extLst>
      <p:ext uri="{BB962C8B-B14F-4D97-AF65-F5344CB8AC3E}">
        <p14:creationId xmlns:p14="http://schemas.microsoft.com/office/powerpoint/2010/main" val="40302031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7D03296-BABA-47AD-A5D5-ED15672701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15498E-20C7-A3A4-114D-D77863E84CBB}"/>
              </a:ext>
            </a:extLst>
          </p:cNvPr>
          <p:cNvSpPr>
            <a:spLocks noGrp="1"/>
          </p:cNvSpPr>
          <p:nvPr>
            <p:ph type="title"/>
          </p:nvPr>
        </p:nvSpPr>
        <p:spPr>
          <a:xfrm>
            <a:off x="838200" y="226061"/>
            <a:ext cx="10515600" cy="1092050"/>
          </a:xfrm>
        </p:spPr>
        <p:txBody>
          <a:bodyPr vert="horz" lIns="91440" tIns="45720" rIns="91440" bIns="45720" rtlCol="0" anchor="b">
            <a:normAutofit/>
          </a:bodyPr>
          <a:lstStyle/>
          <a:p>
            <a:pPr algn="ctr"/>
            <a:r>
              <a:rPr lang="en-US" sz="5200"/>
              <a:t>Deep Learning Inspiration</a:t>
            </a:r>
          </a:p>
        </p:txBody>
      </p:sp>
      <p:sp useBgFill="1">
        <p:nvSpPr>
          <p:cNvPr id="12" name="Rectangle 11">
            <a:extLst>
              <a:ext uri="{FF2B5EF4-FFF2-40B4-BE49-F238E27FC236}">
                <a16:creationId xmlns:a16="http://schemas.microsoft.com/office/drawing/2014/main" id="{284A8429-F65A-490D-96E4-1158D3E8A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396083"/>
            <a:ext cx="10515599" cy="822960"/>
          </a:xfrm>
          <a:prstGeom prst="rect">
            <a:avLst/>
          </a:prstGeom>
          <a:ln w="12700">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0F022291-A82B-4D23-A1E0-5F9BD68466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41136" y="1859832"/>
            <a:ext cx="109728"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4" name="Content Placeholder 3">
            <a:extLst>
              <a:ext uri="{FF2B5EF4-FFF2-40B4-BE49-F238E27FC236}">
                <a16:creationId xmlns:a16="http://schemas.microsoft.com/office/drawing/2014/main" id="{2A09534D-EFE1-6AD7-2F49-CE4B3B619C9E}"/>
              </a:ext>
            </a:extLst>
          </p:cNvPr>
          <p:cNvPicPr>
            <a:picLocks noGrp="1" noChangeAspect="1"/>
          </p:cNvPicPr>
          <p:nvPr>
            <p:ph idx="1"/>
          </p:nvPr>
        </p:nvPicPr>
        <p:blipFill>
          <a:blip r:embed="rId2"/>
          <a:stretch>
            <a:fillRect/>
          </a:stretch>
        </p:blipFill>
        <p:spPr>
          <a:xfrm>
            <a:off x="838199" y="2964306"/>
            <a:ext cx="5140661" cy="2750253"/>
          </a:xfrm>
          <a:prstGeom prst="rect">
            <a:avLst/>
          </a:prstGeom>
        </p:spPr>
      </p:pic>
      <p:pic>
        <p:nvPicPr>
          <p:cNvPr id="5" name="Picture 4">
            <a:extLst>
              <a:ext uri="{FF2B5EF4-FFF2-40B4-BE49-F238E27FC236}">
                <a16:creationId xmlns:a16="http://schemas.microsoft.com/office/drawing/2014/main" id="{965649C7-1A66-9B36-07D3-75A594020602}"/>
              </a:ext>
            </a:extLst>
          </p:cNvPr>
          <p:cNvPicPr>
            <a:picLocks noChangeAspect="1"/>
          </p:cNvPicPr>
          <p:nvPr/>
        </p:nvPicPr>
        <p:blipFill>
          <a:blip r:embed="rId3"/>
          <a:stretch>
            <a:fillRect/>
          </a:stretch>
        </p:blipFill>
        <p:spPr>
          <a:xfrm>
            <a:off x="6213142" y="2636591"/>
            <a:ext cx="5140656" cy="3405683"/>
          </a:xfrm>
          <a:prstGeom prst="rect">
            <a:avLst/>
          </a:prstGeom>
        </p:spPr>
      </p:pic>
    </p:spTree>
    <p:extLst>
      <p:ext uri="{BB962C8B-B14F-4D97-AF65-F5344CB8AC3E}">
        <p14:creationId xmlns:p14="http://schemas.microsoft.com/office/powerpoint/2010/main" val="23266234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F4645D3-4182-31D0-4BE3-024575AA61CD}"/>
              </a:ext>
            </a:extLst>
          </p:cNvPr>
          <p:cNvSpPr>
            <a:spLocks noGrp="1"/>
          </p:cNvSpPr>
          <p:nvPr>
            <p:ph type="title"/>
          </p:nvPr>
        </p:nvSpPr>
        <p:spPr>
          <a:xfrm>
            <a:off x="1001684" y="170412"/>
            <a:ext cx="10178934" cy="1328730"/>
          </a:xfrm>
        </p:spPr>
        <p:txBody>
          <a:bodyPr vert="horz" lIns="91440" tIns="45720" rIns="91440" bIns="45720" rtlCol="0" anchor="b">
            <a:normAutofit/>
          </a:bodyPr>
          <a:lstStyle/>
          <a:p>
            <a:pPr algn="ctr"/>
            <a:r>
              <a:rPr lang="en-US" sz="5200" kern="1200">
                <a:solidFill>
                  <a:schemeClr val="tx1"/>
                </a:solidFill>
                <a:latin typeface="+mj-lt"/>
                <a:ea typeface="+mj-ea"/>
                <a:cs typeface="+mj-cs"/>
              </a:rPr>
              <a:t>Break Throughs</a:t>
            </a:r>
          </a:p>
        </p:txBody>
      </p:sp>
      <p:pic>
        <p:nvPicPr>
          <p:cNvPr id="5" name="Content Placeholder 4">
            <a:extLst>
              <a:ext uri="{FF2B5EF4-FFF2-40B4-BE49-F238E27FC236}">
                <a16:creationId xmlns:a16="http://schemas.microsoft.com/office/drawing/2014/main" id="{B1CAC2D6-A01E-A044-92C4-64DC496DA689}"/>
              </a:ext>
            </a:extLst>
          </p:cNvPr>
          <p:cNvPicPr>
            <a:picLocks noGrp="1" noChangeAspect="1"/>
          </p:cNvPicPr>
          <p:nvPr>
            <p:ph idx="1"/>
          </p:nvPr>
        </p:nvPicPr>
        <p:blipFill>
          <a:blip r:embed="rId2"/>
          <a:srcRect l="7316" r="2811" b="3"/>
          <a:stretch>
            <a:fillRect/>
          </a:stretch>
        </p:blipFill>
        <p:spPr>
          <a:xfrm>
            <a:off x="198741" y="2410448"/>
            <a:ext cx="5803323" cy="3890357"/>
          </a:xfrm>
          <a:prstGeom prst="rect">
            <a:avLst/>
          </a:prstGeom>
        </p:spPr>
      </p:pic>
      <p:pic>
        <p:nvPicPr>
          <p:cNvPr id="6" name="Picture 5">
            <a:extLst>
              <a:ext uri="{FF2B5EF4-FFF2-40B4-BE49-F238E27FC236}">
                <a16:creationId xmlns:a16="http://schemas.microsoft.com/office/drawing/2014/main" id="{DF001AED-3824-1314-9A5A-0BE41AD6C975}"/>
              </a:ext>
            </a:extLst>
          </p:cNvPr>
          <p:cNvPicPr>
            <a:picLocks noChangeAspect="1"/>
          </p:cNvPicPr>
          <p:nvPr/>
        </p:nvPicPr>
        <p:blipFill>
          <a:blip r:embed="rId3"/>
          <a:srcRect r="5274" b="-2"/>
          <a:stretch>
            <a:fillRect/>
          </a:stretch>
        </p:blipFill>
        <p:spPr>
          <a:xfrm>
            <a:off x="6189934" y="2410448"/>
            <a:ext cx="5803323" cy="3890357"/>
          </a:xfrm>
          <a:prstGeom prst="rect">
            <a:avLst/>
          </a:prstGeom>
        </p:spPr>
      </p:pic>
    </p:spTree>
    <p:extLst>
      <p:ext uri="{BB962C8B-B14F-4D97-AF65-F5344CB8AC3E}">
        <p14:creationId xmlns:p14="http://schemas.microsoft.com/office/powerpoint/2010/main" val="2745938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Rectangle 19">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1" name="Rectangle 20">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934E2B2-2D6B-0BE5-5C35-D5F44FC2AC9D}"/>
              </a:ext>
            </a:extLst>
          </p:cNvPr>
          <p:cNvSpPr>
            <a:spLocks noGrp="1"/>
          </p:cNvSpPr>
          <p:nvPr>
            <p:ph type="title"/>
          </p:nvPr>
        </p:nvSpPr>
        <p:spPr>
          <a:xfrm>
            <a:off x="1115568" y="548640"/>
            <a:ext cx="10168128" cy="1179576"/>
          </a:xfrm>
        </p:spPr>
        <p:txBody>
          <a:bodyPr>
            <a:normAutofit/>
          </a:bodyPr>
          <a:lstStyle/>
          <a:p>
            <a:r>
              <a:rPr lang="en-US" sz="4000"/>
              <a:t>Deep Learning Architecture</a:t>
            </a:r>
          </a:p>
        </p:txBody>
      </p:sp>
      <p:sp>
        <p:nvSpPr>
          <p:cNvPr id="22" name="Rectangle 21">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Content Placeholder 3">
            <a:extLst>
              <a:ext uri="{FF2B5EF4-FFF2-40B4-BE49-F238E27FC236}">
                <a16:creationId xmlns:a16="http://schemas.microsoft.com/office/drawing/2014/main" id="{765E42CE-03AE-ED0A-DE6B-E315C2164667}"/>
              </a:ext>
            </a:extLst>
          </p:cNvPr>
          <p:cNvPicPr>
            <a:picLocks noChangeAspect="1"/>
          </p:cNvPicPr>
          <p:nvPr/>
        </p:nvPicPr>
        <p:blipFill>
          <a:blip r:embed="rId2"/>
          <a:srcRect l="1576" r="-1" b="-1"/>
          <a:stretch>
            <a:fillRect/>
          </a:stretch>
        </p:blipFill>
        <p:spPr>
          <a:xfrm>
            <a:off x="908304" y="2478024"/>
            <a:ext cx="6009855" cy="3694176"/>
          </a:xfrm>
          <a:prstGeom prst="rect">
            <a:avLst/>
          </a:prstGeom>
        </p:spPr>
      </p:pic>
      <p:sp>
        <p:nvSpPr>
          <p:cNvPr id="23" name="Content Placeholder 7">
            <a:extLst>
              <a:ext uri="{FF2B5EF4-FFF2-40B4-BE49-F238E27FC236}">
                <a16:creationId xmlns:a16="http://schemas.microsoft.com/office/drawing/2014/main" id="{B4B8AAFA-B82B-9881-1C1B-1FC4179EC0C3}"/>
              </a:ext>
            </a:extLst>
          </p:cNvPr>
          <p:cNvSpPr>
            <a:spLocks noGrp="1"/>
          </p:cNvSpPr>
          <p:nvPr>
            <p:ph idx="1"/>
          </p:nvPr>
        </p:nvSpPr>
        <p:spPr>
          <a:xfrm>
            <a:off x="7411453" y="2478024"/>
            <a:ext cx="3872243" cy="3694176"/>
          </a:xfrm>
        </p:spPr>
        <p:txBody>
          <a:bodyPr anchor="ctr">
            <a:normAutofit/>
          </a:bodyPr>
          <a:lstStyle/>
          <a:p>
            <a:r>
              <a:rPr lang="en-US" sz="1800" dirty="0"/>
              <a:t>Dense Layer : Receives Information from all previous Layer </a:t>
            </a:r>
          </a:p>
          <a:p>
            <a:endParaRPr lang="en-US" sz="1800" dirty="0"/>
          </a:p>
        </p:txBody>
      </p:sp>
    </p:spTree>
    <p:extLst>
      <p:ext uri="{BB962C8B-B14F-4D97-AF65-F5344CB8AC3E}">
        <p14:creationId xmlns:p14="http://schemas.microsoft.com/office/powerpoint/2010/main" val="104013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16911-2DC3-8D5F-B98D-4CD1B7C81B01}"/>
              </a:ext>
            </a:extLst>
          </p:cNvPr>
          <p:cNvSpPr>
            <a:spLocks noGrp="1"/>
          </p:cNvSpPr>
          <p:nvPr>
            <p:ph type="title"/>
          </p:nvPr>
        </p:nvSpPr>
        <p:spPr/>
        <p:txBody>
          <a:bodyPr/>
          <a:lstStyle/>
          <a:p>
            <a:r>
              <a:rPr lang="en-US" dirty="0"/>
              <a:t>Neuron</a:t>
            </a:r>
          </a:p>
        </p:txBody>
      </p:sp>
      <p:sp>
        <p:nvSpPr>
          <p:cNvPr id="7" name="Oval 6">
            <a:extLst>
              <a:ext uri="{FF2B5EF4-FFF2-40B4-BE49-F238E27FC236}">
                <a16:creationId xmlns:a16="http://schemas.microsoft.com/office/drawing/2014/main" id="{03B29B86-BFBF-8369-834C-C8C42AFD39FD}"/>
              </a:ext>
            </a:extLst>
          </p:cNvPr>
          <p:cNvSpPr/>
          <p:nvPr/>
        </p:nvSpPr>
        <p:spPr>
          <a:xfrm>
            <a:off x="1142125" y="1777077"/>
            <a:ext cx="1433384" cy="1482811"/>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x1</a:t>
            </a:r>
          </a:p>
        </p:txBody>
      </p:sp>
      <p:sp>
        <p:nvSpPr>
          <p:cNvPr id="8" name="Oval 7">
            <a:extLst>
              <a:ext uri="{FF2B5EF4-FFF2-40B4-BE49-F238E27FC236}">
                <a16:creationId xmlns:a16="http://schemas.microsoft.com/office/drawing/2014/main" id="{C1AF4C07-3622-C8AA-50C5-D195F52D104F}"/>
              </a:ext>
            </a:extLst>
          </p:cNvPr>
          <p:cNvSpPr/>
          <p:nvPr/>
        </p:nvSpPr>
        <p:spPr>
          <a:xfrm>
            <a:off x="1142426" y="3677745"/>
            <a:ext cx="1433384" cy="1482811"/>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x2</a:t>
            </a:r>
          </a:p>
        </p:txBody>
      </p:sp>
      <p:sp>
        <p:nvSpPr>
          <p:cNvPr id="9" name="Oval 8">
            <a:extLst>
              <a:ext uri="{FF2B5EF4-FFF2-40B4-BE49-F238E27FC236}">
                <a16:creationId xmlns:a16="http://schemas.microsoft.com/office/drawing/2014/main" id="{A960E1B9-9229-F4A6-B6B4-2E744C6AAFE6}"/>
              </a:ext>
            </a:extLst>
          </p:cNvPr>
          <p:cNvSpPr/>
          <p:nvPr/>
        </p:nvSpPr>
        <p:spPr>
          <a:xfrm>
            <a:off x="3428146" y="2518483"/>
            <a:ext cx="4032020" cy="1707829"/>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60F68260-1CB9-1B4D-D60E-F000C684D97F}"/>
              </a:ext>
            </a:extLst>
          </p:cNvPr>
          <p:cNvCxnSpPr>
            <a:cxnSpLocks/>
            <a:stCxn id="9" idx="0"/>
            <a:endCxn id="9" idx="4"/>
          </p:cNvCxnSpPr>
          <p:nvPr/>
        </p:nvCxnSpPr>
        <p:spPr>
          <a:xfrm>
            <a:off x="5444156" y="2518483"/>
            <a:ext cx="0" cy="1707829"/>
          </a:xfrm>
          <a:prstGeom prst="line">
            <a:avLst/>
          </a:prstGeom>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540A5037-6A58-514C-AE0F-4D84D0C4C40D}"/>
              </a:ext>
            </a:extLst>
          </p:cNvPr>
          <p:cNvPicPr>
            <a:picLocks noChangeAspect="1"/>
          </p:cNvPicPr>
          <p:nvPr/>
        </p:nvPicPr>
        <p:blipFill>
          <a:blip r:embed="rId2"/>
          <a:stretch>
            <a:fillRect/>
          </a:stretch>
        </p:blipFill>
        <p:spPr>
          <a:xfrm>
            <a:off x="3700037" y="3028477"/>
            <a:ext cx="1488346" cy="645297"/>
          </a:xfrm>
          <a:prstGeom prst="rect">
            <a:avLst/>
          </a:prstGeom>
        </p:spPr>
      </p:pic>
      <p:sp>
        <p:nvSpPr>
          <p:cNvPr id="15" name="TextBox 14">
            <a:extLst>
              <a:ext uri="{FF2B5EF4-FFF2-40B4-BE49-F238E27FC236}">
                <a16:creationId xmlns:a16="http://schemas.microsoft.com/office/drawing/2014/main" id="{B7D72A26-0AAA-7932-FF61-0662C41325E8}"/>
              </a:ext>
            </a:extLst>
          </p:cNvPr>
          <p:cNvSpPr txBox="1"/>
          <p:nvPr/>
        </p:nvSpPr>
        <p:spPr>
          <a:xfrm>
            <a:off x="3700037" y="4415179"/>
            <a:ext cx="1626856" cy="369332"/>
          </a:xfrm>
          <a:prstGeom prst="rect">
            <a:avLst/>
          </a:prstGeom>
          <a:noFill/>
        </p:spPr>
        <p:txBody>
          <a:bodyPr wrap="none" rtlCol="0">
            <a:spAutoFit/>
          </a:bodyPr>
          <a:lstStyle/>
          <a:p>
            <a:r>
              <a:rPr lang="en-US" dirty="0"/>
              <a:t>Weighted Sum</a:t>
            </a:r>
          </a:p>
        </p:txBody>
      </p:sp>
      <p:pic>
        <p:nvPicPr>
          <p:cNvPr id="16" name="Picture 15">
            <a:extLst>
              <a:ext uri="{FF2B5EF4-FFF2-40B4-BE49-F238E27FC236}">
                <a16:creationId xmlns:a16="http://schemas.microsoft.com/office/drawing/2014/main" id="{17B296F7-291C-BB9C-4BDD-7C2C022D2032}"/>
              </a:ext>
            </a:extLst>
          </p:cNvPr>
          <p:cNvPicPr>
            <a:picLocks noChangeAspect="1"/>
          </p:cNvPicPr>
          <p:nvPr/>
        </p:nvPicPr>
        <p:blipFill>
          <a:blip r:embed="rId3"/>
          <a:stretch>
            <a:fillRect/>
          </a:stretch>
        </p:blipFill>
        <p:spPr>
          <a:xfrm>
            <a:off x="5527937" y="2928799"/>
            <a:ext cx="1336900" cy="716196"/>
          </a:xfrm>
          <a:prstGeom prst="rect">
            <a:avLst/>
          </a:prstGeom>
        </p:spPr>
      </p:pic>
      <p:sp>
        <p:nvSpPr>
          <p:cNvPr id="17" name="TextBox 16">
            <a:extLst>
              <a:ext uri="{FF2B5EF4-FFF2-40B4-BE49-F238E27FC236}">
                <a16:creationId xmlns:a16="http://schemas.microsoft.com/office/drawing/2014/main" id="{BAC6EABE-1669-1F98-386E-0AE452C6976A}"/>
              </a:ext>
            </a:extLst>
          </p:cNvPr>
          <p:cNvSpPr txBox="1"/>
          <p:nvPr/>
        </p:nvSpPr>
        <p:spPr>
          <a:xfrm>
            <a:off x="5811087" y="4415179"/>
            <a:ext cx="2107500" cy="369332"/>
          </a:xfrm>
          <a:prstGeom prst="rect">
            <a:avLst/>
          </a:prstGeom>
          <a:noFill/>
        </p:spPr>
        <p:txBody>
          <a:bodyPr wrap="none" rtlCol="0">
            <a:spAutoFit/>
          </a:bodyPr>
          <a:lstStyle/>
          <a:p>
            <a:r>
              <a:rPr lang="en-US" dirty="0"/>
              <a:t>Activation Function</a:t>
            </a:r>
          </a:p>
        </p:txBody>
      </p:sp>
      <p:cxnSp>
        <p:nvCxnSpPr>
          <p:cNvPr id="19" name="Straight Connector 18">
            <a:extLst>
              <a:ext uri="{FF2B5EF4-FFF2-40B4-BE49-F238E27FC236}">
                <a16:creationId xmlns:a16="http://schemas.microsoft.com/office/drawing/2014/main" id="{4C735E4B-0E7A-A15E-7336-60B806EC5326}"/>
              </a:ext>
            </a:extLst>
          </p:cNvPr>
          <p:cNvCxnSpPr>
            <a:stCxn id="7" idx="6"/>
            <a:endCxn id="9" idx="2"/>
          </p:cNvCxnSpPr>
          <p:nvPr/>
        </p:nvCxnSpPr>
        <p:spPr>
          <a:xfrm>
            <a:off x="2575509" y="2518483"/>
            <a:ext cx="852637" cy="853915"/>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5C0C10CE-EAA3-1FFD-EE8D-687394F77995}"/>
              </a:ext>
            </a:extLst>
          </p:cNvPr>
          <p:cNvCxnSpPr>
            <a:cxnSpLocks/>
            <a:stCxn id="8" idx="6"/>
          </p:cNvCxnSpPr>
          <p:nvPr/>
        </p:nvCxnSpPr>
        <p:spPr>
          <a:xfrm flipV="1">
            <a:off x="2575810" y="3565235"/>
            <a:ext cx="868454" cy="853916"/>
          </a:xfrm>
          <a:prstGeom prst="line">
            <a:avLst/>
          </a:prstGeom>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7376E6EB-82FC-5BAF-8EB4-BCF1E23AD0BE}"/>
              </a:ext>
            </a:extLst>
          </p:cNvPr>
          <p:cNvSpPr txBox="1"/>
          <p:nvPr/>
        </p:nvSpPr>
        <p:spPr>
          <a:xfrm>
            <a:off x="2953035" y="2562193"/>
            <a:ext cx="474810" cy="369332"/>
          </a:xfrm>
          <a:prstGeom prst="rect">
            <a:avLst/>
          </a:prstGeom>
          <a:noFill/>
        </p:spPr>
        <p:txBody>
          <a:bodyPr wrap="none" rtlCol="0">
            <a:spAutoFit/>
          </a:bodyPr>
          <a:lstStyle/>
          <a:p>
            <a:r>
              <a:rPr lang="en-US" dirty="0"/>
              <a:t>w1</a:t>
            </a:r>
          </a:p>
        </p:txBody>
      </p:sp>
      <p:sp>
        <p:nvSpPr>
          <p:cNvPr id="25" name="TextBox 24">
            <a:extLst>
              <a:ext uri="{FF2B5EF4-FFF2-40B4-BE49-F238E27FC236}">
                <a16:creationId xmlns:a16="http://schemas.microsoft.com/office/drawing/2014/main" id="{22B61D80-B271-515D-63A9-07CB19BEE892}"/>
              </a:ext>
            </a:extLst>
          </p:cNvPr>
          <p:cNvSpPr txBox="1"/>
          <p:nvPr/>
        </p:nvSpPr>
        <p:spPr>
          <a:xfrm>
            <a:off x="3011344" y="4041646"/>
            <a:ext cx="474810" cy="369332"/>
          </a:xfrm>
          <a:prstGeom prst="rect">
            <a:avLst/>
          </a:prstGeom>
          <a:noFill/>
        </p:spPr>
        <p:txBody>
          <a:bodyPr wrap="none" rtlCol="0">
            <a:spAutoFit/>
          </a:bodyPr>
          <a:lstStyle/>
          <a:p>
            <a:r>
              <a:rPr lang="en-US" dirty="0"/>
              <a:t>w2</a:t>
            </a:r>
          </a:p>
        </p:txBody>
      </p:sp>
      <p:cxnSp>
        <p:nvCxnSpPr>
          <p:cNvPr id="26" name="Straight Connector 25">
            <a:extLst>
              <a:ext uri="{FF2B5EF4-FFF2-40B4-BE49-F238E27FC236}">
                <a16:creationId xmlns:a16="http://schemas.microsoft.com/office/drawing/2014/main" id="{5D5B5754-B7C5-39A0-A430-B91C5D6907D0}"/>
              </a:ext>
            </a:extLst>
          </p:cNvPr>
          <p:cNvCxnSpPr>
            <a:cxnSpLocks/>
          </p:cNvCxnSpPr>
          <p:nvPr/>
        </p:nvCxnSpPr>
        <p:spPr>
          <a:xfrm flipV="1">
            <a:off x="7436642" y="3259888"/>
            <a:ext cx="875860" cy="27009"/>
          </a:xfrm>
          <a:prstGeom prst="line">
            <a:avLst/>
          </a:prstGeom>
        </p:spPr>
        <p:style>
          <a:lnRef idx="2">
            <a:schemeClr val="accent1"/>
          </a:lnRef>
          <a:fillRef idx="0">
            <a:schemeClr val="accent1"/>
          </a:fillRef>
          <a:effectRef idx="1">
            <a:schemeClr val="accent1"/>
          </a:effectRef>
          <a:fontRef idx="minor">
            <a:schemeClr val="tx1"/>
          </a:fontRef>
        </p:style>
      </p:cxnSp>
      <p:sp>
        <p:nvSpPr>
          <p:cNvPr id="28" name="TextBox 27">
            <a:extLst>
              <a:ext uri="{FF2B5EF4-FFF2-40B4-BE49-F238E27FC236}">
                <a16:creationId xmlns:a16="http://schemas.microsoft.com/office/drawing/2014/main" id="{8F91F221-1B8D-449B-C871-11763A93D4EB}"/>
              </a:ext>
            </a:extLst>
          </p:cNvPr>
          <p:cNvSpPr txBox="1"/>
          <p:nvPr/>
        </p:nvSpPr>
        <p:spPr>
          <a:xfrm>
            <a:off x="8430322" y="3102231"/>
            <a:ext cx="725327" cy="369332"/>
          </a:xfrm>
          <a:prstGeom prst="rect">
            <a:avLst/>
          </a:prstGeom>
          <a:noFill/>
        </p:spPr>
        <p:txBody>
          <a:bodyPr wrap="none" rtlCol="0">
            <a:spAutoFit/>
          </a:bodyPr>
          <a:lstStyle/>
          <a:p>
            <a:r>
              <a:rPr lang="en-US" dirty="0"/>
              <a:t>0 to 1</a:t>
            </a:r>
          </a:p>
        </p:txBody>
      </p:sp>
    </p:spTree>
    <p:extLst>
      <p:ext uri="{BB962C8B-B14F-4D97-AF65-F5344CB8AC3E}">
        <p14:creationId xmlns:p14="http://schemas.microsoft.com/office/powerpoint/2010/main" val="6726310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BB2F7-3455-7270-7641-DCECD5D4109F}"/>
              </a:ext>
            </a:extLst>
          </p:cNvPr>
          <p:cNvSpPr>
            <a:spLocks noGrp="1"/>
          </p:cNvSpPr>
          <p:nvPr>
            <p:ph type="title"/>
          </p:nvPr>
        </p:nvSpPr>
        <p:spPr/>
        <p:txBody>
          <a:bodyPr/>
          <a:lstStyle/>
          <a:p>
            <a:r>
              <a:rPr lang="en-US" dirty="0"/>
              <a:t>Example</a:t>
            </a:r>
          </a:p>
        </p:txBody>
      </p:sp>
      <p:sp>
        <p:nvSpPr>
          <p:cNvPr id="7" name="Oval 6">
            <a:extLst>
              <a:ext uri="{FF2B5EF4-FFF2-40B4-BE49-F238E27FC236}">
                <a16:creationId xmlns:a16="http://schemas.microsoft.com/office/drawing/2014/main" id="{896DBEBE-15DF-9D32-CC1F-068EFC83ACD8}"/>
              </a:ext>
            </a:extLst>
          </p:cNvPr>
          <p:cNvSpPr/>
          <p:nvPr/>
        </p:nvSpPr>
        <p:spPr>
          <a:xfrm>
            <a:off x="1142125" y="1777077"/>
            <a:ext cx="1433384" cy="1482811"/>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Ketchup</a:t>
            </a:r>
          </a:p>
        </p:txBody>
      </p:sp>
      <p:sp>
        <p:nvSpPr>
          <p:cNvPr id="8" name="Oval 7">
            <a:extLst>
              <a:ext uri="{FF2B5EF4-FFF2-40B4-BE49-F238E27FC236}">
                <a16:creationId xmlns:a16="http://schemas.microsoft.com/office/drawing/2014/main" id="{A6312C3E-BB29-24A3-2A7E-975C25859AA9}"/>
              </a:ext>
            </a:extLst>
          </p:cNvPr>
          <p:cNvSpPr/>
          <p:nvPr/>
        </p:nvSpPr>
        <p:spPr>
          <a:xfrm>
            <a:off x="1031221" y="3507211"/>
            <a:ext cx="1460107" cy="1106766"/>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Mustard</a:t>
            </a:r>
          </a:p>
        </p:txBody>
      </p:sp>
      <p:sp>
        <p:nvSpPr>
          <p:cNvPr id="9" name="Oval 8">
            <a:extLst>
              <a:ext uri="{FF2B5EF4-FFF2-40B4-BE49-F238E27FC236}">
                <a16:creationId xmlns:a16="http://schemas.microsoft.com/office/drawing/2014/main" id="{29B13E21-3D0B-0ADE-D312-42906A17CE40}"/>
              </a:ext>
            </a:extLst>
          </p:cNvPr>
          <p:cNvSpPr/>
          <p:nvPr/>
        </p:nvSpPr>
        <p:spPr>
          <a:xfrm>
            <a:off x="3428146" y="2518483"/>
            <a:ext cx="4032020" cy="1707829"/>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If weighted sum &gt;4 then Hot Dog else not</a:t>
            </a:r>
          </a:p>
        </p:txBody>
      </p:sp>
      <p:sp>
        <p:nvSpPr>
          <p:cNvPr id="12" name="TextBox 11">
            <a:extLst>
              <a:ext uri="{FF2B5EF4-FFF2-40B4-BE49-F238E27FC236}">
                <a16:creationId xmlns:a16="http://schemas.microsoft.com/office/drawing/2014/main" id="{E18703E8-0215-F473-CC57-8F50F902BC44}"/>
              </a:ext>
            </a:extLst>
          </p:cNvPr>
          <p:cNvSpPr txBox="1"/>
          <p:nvPr/>
        </p:nvSpPr>
        <p:spPr>
          <a:xfrm>
            <a:off x="3700037" y="4415179"/>
            <a:ext cx="1626856" cy="369332"/>
          </a:xfrm>
          <a:prstGeom prst="rect">
            <a:avLst/>
          </a:prstGeom>
          <a:noFill/>
        </p:spPr>
        <p:txBody>
          <a:bodyPr wrap="none" rtlCol="0">
            <a:spAutoFit/>
          </a:bodyPr>
          <a:lstStyle/>
          <a:p>
            <a:r>
              <a:rPr lang="en-US" dirty="0"/>
              <a:t>Weighted Sum</a:t>
            </a:r>
          </a:p>
        </p:txBody>
      </p:sp>
      <p:sp>
        <p:nvSpPr>
          <p:cNvPr id="14" name="TextBox 13">
            <a:extLst>
              <a:ext uri="{FF2B5EF4-FFF2-40B4-BE49-F238E27FC236}">
                <a16:creationId xmlns:a16="http://schemas.microsoft.com/office/drawing/2014/main" id="{36851635-3485-2004-D333-CA0D292AC06E}"/>
              </a:ext>
            </a:extLst>
          </p:cNvPr>
          <p:cNvSpPr txBox="1"/>
          <p:nvPr/>
        </p:nvSpPr>
        <p:spPr>
          <a:xfrm>
            <a:off x="5811087" y="4415179"/>
            <a:ext cx="2107500" cy="369332"/>
          </a:xfrm>
          <a:prstGeom prst="rect">
            <a:avLst/>
          </a:prstGeom>
          <a:noFill/>
        </p:spPr>
        <p:txBody>
          <a:bodyPr wrap="none" rtlCol="0">
            <a:spAutoFit/>
          </a:bodyPr>
          <a:lstStyle/>
          <a:p>
            <a:r>
              <a:rPr lang="en-US" dirty="0"/>
              <a:t>Activation Function</a:t>
            </a:r>
          </a:p>
        </p:txBody>
      </p:sp>
      <p:cxnSp>
        <p:nvCxnSpPr>
          <p:cNvPr id="15" name="Straight Connector 14">
            <a:extLst>
              <a:ext uri="{FF2B5EF4-FFF2-40B4-BE49-F238E27FC236}">
                <a16:creationId xmlns:a16="http://schemas.microsoft.com/office/drawing/2014/main" id="{6225E34A-6368-46B8-3B51-CADFB3D5A54E}"/>
              </a:ext>
            </a:extLst>
          </p:cNvPr>
          <p:cNvCxnSpPr>
            <a:stCxn id="7" idx="6"/>
            <a:endCxn id="9" idx="2"/>
          </p:cNvCxnSpPr>
          <p:nvPr/>
        </p:nvCxnSpPr>
        <p:spPr>
          <a:xfrm>
            <a:off x="2575509" y="2518483"/>
            <a:ext cx="852637" cy="853915"/>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DD96F004-70B0-5D53-B600-109534A5ACCE}"/>
              </a:ext>
            </a:extLst>
          </p:cNvPr>
          <p:cNvCxnSpPr>
            <a:cxnSpLocks/>
            <a:stCxn id="8" idx="6"/>
          </p:cNvCxnSpPr>
          <p:nvPr/>
        </p:nvCxnSpPr>
        <p:spPr>
          <a:xfrm flipV="1">
            <a:off x="2491328" y="3528723"/>
            <a:ext cx="968779" cy="531871"/>
          </a:xfrm>
          <a:prstGeom prst="line">
            <a:avLst/>
          </a:prstGeom>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E9ADFC86-2797-4128-AB77-C60375A9B8E1}"/>
              </a:ext>
            </a:extLst>
          </p:cNvPr>
          <p:cNvSpPr txBox="1"/>
          <p:nvPr/>
        </p:nvSpPr>
        <p:spPr>
          <a:xfrm>
            <a:off x="2953035" y="2562193"/>
            <a:ext cx="760144" cy="369332"/>
          </a:xfrm>
          <a:prstGeom prst="rect">
            <a:avLst/>
          </a:prstGeom>
          <a:noFill/>
        </p:spPr>
        <p:txBody>
          <a:bodyPr wrap="none" rtlCol="0">
            <a:spAutoFit/>
          </a:bodyPr>
          <a:lstStyle/>
          <a:p>
            <a:r>
              <a:rPr lang="en-US" dirty="0"/>
              <a:t>W1=3</a:t>
            </a:r>
          </a:p>
        </p:txBody>
      </p:sp>
      <p:sp>
        <p:nvSpPr>
          <p:cNvPr id="18" name="TextBox 17">
            <a:extLst>
              <a:ext uri="{FF2B5EF4-FFF2-40B4-BE49-F238E27FC236}">
                <a16:creationId xmlns:a16="http://schemas.microsoft.com/office/drawing/2014/main" id="{2B6D014E-C931-2B94-A2D4-6735ED3C48EF}"/>
              </a:ext>
            </a:extLst>
          </p:cNvPr>
          <p:cNvSpPr txBox="1"/>
          <p:nvPr/>
        </p:nvSpPr>
        <p:spPr>
          <a:xfrm>
            <a:off x="2532057" y="3416851"/>
            <a:ext cx="760144" cy="369332"/>
          </a:xfrm>
          <a:prstGeom prst="rect">
            <a:avLst/>
          </a:prstGeom>
          <a:noFill/>
        </p:spPr>
        <p:txBody>
          <a:bodyPr wrap="none" rtlCol="0">
            <a:spAutoFit/>
          </a:bodyPr>
          <a:lstStyle/>
          <a:p>
            <a:r>
              <a:rPr lang="en-US" dirty="0"/>
              <a:t>W2=1</a:t>
            </a:r>
          </a:p>
        </p:txBody>
      </p:sp>
      <p:cxnSp>
        <p:nvCxnSpPr>
          <p:cNvPr id="19" name="Straight Connector 18">
            <a:extLst>
              <a:ext uri="{FF2B5EF4-FFF2-40B4-BE49-F238E27FC236}">
                <a16:creationId xmlns:a16="http://schemas.microsoft.com/office/drawing/2014/main" id="{7B5A761E-8A89-DD51-9EE2-7CBCA257DAC9}"/>
              </a:ext>
            </a:extLst>
          </p:cNvPr>
          <p:cNvCxnSpPr>
            <a:cxnSpLocks/>
          </p:cNvCxnSpPr>
          <p:nvPr/>
        </p:nvCxnSpPr>
        <p:spPr>
          <a:xfrm flipV="1">
            <a:off x="7436642" y="3259888"/>
            <a:ext cx="875860" cy="27009"/>
          </a:xfrm>
          <a:prstGeom prst="line">
            <a:avLst/>
          </a:prstGeom>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77B850F3-C111-C3F4-BE43-912026D47090}"/>
              </a:ext>
            </a:extLst>
          </p:cNvPr>
          <p:cNvSpPr txBox="1"/>
          <p:nvPr/>
        </p:nvSpPr>
        <p:spPr>
          <a:xfrm>
            <a:off x="8430322" y="3102231"/>
            <a:ext cx="1619354" cy="369332"/>
          </a:xfrm>
          <a:prstGeom prst="rect">
            <a:avLst/>
          </a:prstGeom>
          <a:noFill/>
        </p:spPr>
        <p:txBody>
          <a:bodyPr wrap="none" rtlCol="0">
            <a:spAutoFit/>
          </a:bodyPr>
          <a:lstStyle/>
          <a:p>
            <a:r>
              <a:rPr lang="en-US" dirty="0"/>
              <a:t>Hot Dog or not</a:t>
            </a:r>
          </a:p>
        </p:txBody>
      </p:sp>
      <p:sp>
        <p:nvSpPr>
          <p:cNvPr id="21" name="Oval 20">
            <a:extLst>
              <a:ext uri="{FF2B5EF4-FFF2-40B4-BE49-F238E27FC236}">
                <a16:creationId xmlns:a16="http://schemas.microsoft.com/office/drawing/2014/main" id="{BCC13220-8CDE-3FB3-EDD4-AC00E5F4B99C}"/>
              </a:ext>
            </a:extLst>
          </p:cNvPr>
          <p:cNvSpPr/>
          <p:nvPr/>
        </p:nvSpPr>
        <p:spPr>
          <a:xfrm>
            <a:off x="1319030" y="5027762"/>
            <a:ext cx="1290118" cy="1152187"/>
          </a:xfrm>
          <a:prstGeom prst="ellipse">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Bun</a:t>
            </a:r>
          </a:p>
        </p:txBody>
      </p:sp>
      <p:cxnSp>
        <p:nvCxnSpPr>
          <p:cNvPr id="22" name="Straight Connector 21">
            <a:extLst>
              <a:ext uri="{FF2B5EF4-FFF2-40B4-BE49-F238E27FC236}">
                <a16:creationId xmlns:a16="http://schemas.microsoft.com/office/drawing/2014/main" id="{0CFF5D6B-B57A-4779-528F-B2195D5E1087}"/>
              </a:ext>
            </a:extLst>
          </p:cNvPr>
          <p:cNvCxnSpPr>
            <a:cxnSpLocks/>
            <a:stCxn id="21" idx="7"/>
          </p:cNvCxnSpPr>
          <p:nvPr/>
        </p:nvCxnSpPr>
        <p:spPr>
          <a:xfrm flipV="1">
            <a:off x="2420215" y="3588211"/>
            <a:ext cx="1048458" cy="1608285"/>
          </a:xfrm>
          <a:prstGeom prst="line">
            <a:avLst/>
          </a:prstGeom>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68589CAE-467D-251C-309A-8DEED599910C}"/>
              </a:ext>
            </a:extLst>
          </p:cNvPr>
          <p:cNvSpPr txBox="1"/>
          <p:nvPr/>
        </p:nvSpPr>
        <p:spPr>
          <a:xfrm>
            <a:off x="2764422" y="4599845"/>
            <a:ext cx="760144" cy="369332"/>
          </a:xfrm>
          <a:prstGeom prst="rect">
            <a:avLst/>
          </a:prstGeom>
          <a:noFill/>
        </p:spPr>
        <p:txBody>
          <a:bodyPr wrap="none" rtlCol="0">
            <a:spAutoFit/>
          </a:bodyPr>
          <a:lstStyle/>
          <a:p>
            <a:r>
              <a:rPr lang="en-US" dirty="0"/>
              <a:t>W3=5</a:t>
            </a:r>
          </a:p>
        </p:txBody>
      </p:sp>
      <p:sp>
        <p:nvSpPr>
          <p:cNvPr id="31" name="TextBox 30">
            <a:extLst>
              <a:ext uri="{FF2B5EF4-FFF2-40B4-BE49-F238E27FC236}">
                <a16:creationId xmlns:a16="http://schemas.microsoft.com/office/drawing/2014/main" id="{3B2D5DB2-E0D6-3CDD-E0F1-F38E857F79CF}"/>
              </a:ext>
            </a:extLst>
          </p:cNvPr>
          <p:cNvSpPr txBox="1"/>
          <p:nvPr/>
        </p:nvSpPr>
        <p:spPr>
          <a:xfrm>
            <a:off x="769434" y="2341756"/>
            <a:ext cx="308098" cy="369332"/>
          </a:xfrm>
          <a:prstGeom prst="rect">
            <a:avLst/>
          </a:prstGeom>
          <a:noFill/>
        </p:spPr>
        <p:txBody>
          <a:bodyPr wrap="none" rtlCol="0">
            <a:spAutoFit/>
          </a:bodyPr>
          <a:lstStyle/>
          <a:p>
            <a:r>
              <a:rPr lang="en-US" dirty="0"/>
              <a:t>1</a:t>
            </a:r>
          </a:p>
        </p:txBody>
      </p:sp>
      <p:sp>
        <p:nvSpPr>
          <p:cNvPr id="32" name="TextBox 31">
            <a:extLst>
              <a:ext uri="{FF2B5EF4-FFF2-40B4-BE49-F238E27FC236}">
                <a16:creationId xmlns:a16="http://schemas.microsoft.com/office/drawing/2014/main" id="{B463B980-E3DA-9B46-E462-D25CF366D6B6}"/>
              </a:ext>
            </a:extLst>
          </p:cNvPr>
          <p:cNvSpPr txBox="1"/>
          <p:nvPr/>
        </p:nvSpPr>
        <p:spPr>
          <a:xfrm>
            <a:off x="602166" y="3925229"/>
            <a:ext cx="308098" cy="369332"/>
          </a:xfrm>
          <a:prstGeom prst="rect">
            <a:avLst/>
          </a:prstGeom>
          <a:noFill/>
        </p:spPr>
        <p:txBody>
          <a:bodyPr wrap="none" rtlCol="0">
            <a:spAutoFit/>
          </a:bodyPr>
          <a:lstStyle/>
          <a:p>
            <a:r>
              <a:rPr lang="en-US" dirty="0"/>
              <a:t>1</a:t>
            </a:r>
          </a:p>
        </p:txBody>
      </p:sp>
      <p:sp>
        <p:nvSpPr>
          <p:cNvPr id="33" name="TextBox 32">
            <a:extLst>
              <a:ext uri="{FF2B5EF4-FFF2-40B4-BE49-F238E27FC236}">
                <a16:creationId xmlns:a16="http://schemas.microsoft.com/office/drawing/2014/main" id="{4A2422A0-C6C7-B05B-277E-E3BFF88A3451}"/>
              </a:ext>
            </a:extLst>
          </p:cNvPr>
          <p:cNvSpPr txBox="1"/>
          <p:nvPr/>
        </p:nvSpPr>
        <p:spPr>
          <a:xfrm>
            <a:off x="836341" y="5620215"/>
            <a:ext cx="308098" cy="369332"/>
          </a:xfrm>
          <a:prstGeom prst="rect">
            <a:avLst/>
          </a:prstGeom>
          <a:noFill/>
        </p:spPr>
        <p:txBody>
          <a:bodyPr wrap="none" rtlCol="0">
            <a:spAutoFit/>
          </a:bodyPr>
          <a:lstStyle/>
          <a:p>
            <a:r>
              <a:rPr lang="en-US" dirty="0"/>
              <a:t>0</a:t>
            </a:r>
          </a:p>
        </p:txBody>
      </p:sp>
      <p:sp>
        <p:nvSpPr>
          <p:cNvPr id="34" name="TextBox 33">
            <a:extLst>
              <a:ext uri="{FF2B5EF4-FFF2-40B4-BE49-F238E27FC236}">
                <a16:creationId xmlns:a16="http://schemas.microsoft.com/office/drawing/2014/main" id="{F5444412-D970-500C-7267-063CF1226588}"/>
              </a:ext>
            </a:extLst>
          </p:cNvPr>
          <p:cNvSpPr txBox="1"/>
          <p:nvPr/>
        </p:nvSpPr>
        <p:spPr>
          <a:xfrm>
            <a:off x="3601844" y="5107259"/>
            <a:ext cx="986167" cy="369332"/>
          </a:xfrm>
          <a:prstGeom prst="rect">
            <a:avLst/>
          </a:prstGeom>
          <a:noFill/>
        </p:spPr>
        <p:txBody>
          <a:bodyPr wrap="none" rtlCol="0">
            <a:spAutoFit/>
          </a:bodyPr>
          <a:lstStyle/>
          <a:p>
            <a:r>
              <a:rPr lang="en-US" dirty="0"/>
              <a:t>Bias =-2</a:t>
            </a:r>
          </a:p>
        </p:txBody>
      </p:sp>
    </p:spTree>
    <p:extLst>
      <p:ext uri="{BB962C8B-B14F-4D97-AF65-F5344CB8AC3E}">
        <p14:creationId xmlns:p14="http://schemas.microsoft.com/office/powerpoint/2010/main" val="2773952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9386</TotalTime>
  <Words>829</Words>
  <Application>Microsoft Macintosh PowerPoint</Application>
  <PresentationFormat>Widescreen</PresentationFormat>
  <Paragraphs>106</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Aptos</vt:lpstr>
      <vt:lpstr>Aptos Display</vt:lpstr>
      <vt:lpstr>Arial</vt:lpstr>
      <vt:lpstr>Calibri</vt:lpstr>
      <vt:lpstr>Office Theme</vt:lpstr>
      <vt:lpstr>Deep Learning</vt:lpstr>
      <vt:lpstr>Intro</vt:lpstr>
      <vt:lpstr>Deep Learning</vt:lpstr>
      <vt:lpstr>Deep Learning Vs Traditional ML</vt:lpstr>
      <vt:lpstr>Deep Learning Inspiration</vt:lpstr>
      <vt:lpstr>Break Throughs</vt:lpstr>
      <vt:lpstr>Deep Learning Architecture</vt:lpstr>
      <vt:lpstr>Neuron</vt:lpstr>
      <vt:lpstr>Example</vt:lpstr>
      <vt:lpstr>Activation Functions </vt:lpstr>
      <vt:lpstr>Derivatives (Primer)</vt:lpstr>
      <vt:lpstr>PowerPoint Presentation</vt:lpstr>
      <vt:lpstr>Partial Derivatives </vt:lpstr>
      <vt:lpstr>Demo Problem Statement</vt:lpstr>
      <vt:lpstr>PowerPoint Presentation</vt:lpstr>
      <vt:lpstr>Layers</vt:lpstr>
      <vt:lpstr>Each round of Epoch </vt:lpstr>
      <vt:lpstr>Forward Propagation</vt:lpstr>
      <vt:lpstr>Backward Propagation</vt:lpstr>
      <vt:lpstr>Thumb Rule Number of hidden layers Simple problems: For linearly separable data, you might not need any hidden layers at all. If the data is less complex or has a low number of dimensions, one to two hidden layers might suffice. Complex problems: For tasks with a large number of features or intricate patterns, consider using three to five hidden layers. Overfitting: Be cautious with increasing the number of layers, as this can increase model complexity and lead to overfitting, especially with smaller datasets. Too many layers can also significantly worsen serving latency. Backpropagation: It can be difficult to train a network with more than one hidden layer using backpropagation.   Number of neurons per hidden layer General guideline: A good starting point is to choose a number of hidden neurons between the size of the input layer and the size of the output layer. 2/3 rule: A commonly cited rule of thumb is to use 2/3 the size of the input layer plus the size of the output layer. Twice the input rule: Another suggestion is to use less than twice the size of the input layer. Progressive reduction: In deeper networks, consider progressively decreasing the number of neurons in subsequent layers to extract features and get closer to the target class.   </vt:lpstr>
      <vt:lpstr>CPU Vs GPU Demo</vt:lpstr>
      <vt:lpstr>Training Optimization </vt:lpstr>
      <vt:lpstr>Post training optimization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Gururaj, Prabhu</dc:creator>
  <cp:lastModifiedBy>Gururaj, Prabhu</cp:lastModifiedBy>
  <cp:revision>19</cp:revision>
  <dcterms:created xsi:type="dcterms:W3CDTF">2025-08-20T00:23:27Z</dcterms:created>
  <dcterms:modified xsi:type="dcterms:W3CDTF">2025-08-26T16:11:25Z</dcterms:modified>
</cp:coreProperties>
</file>

<file path=docProps/thumbnail.jpeg>
</file>